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embeddedFontLst>
    <p:embeddedFont>
      <p:font typeface="Libre Franklin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98FB0F-A219-4070-99E1-D42E37BBB3A1}">
  <a:tblStyle styleId="{D398FB0F-A219-4070-99E1-D42E37BBB3A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ibreFranklinMedium-bold.fntdata"/><Relationship Id="rId63" Type="http://schemas.openxmlformats.org/officeDocument/2006/relationships/font" Target="fonts/LibreFranklinMedium-regular.fntdata"/><Relationship Id="rId22" Type="http://schemas.openxmlformats.org/officeDocument/2006/relationships/slide" Target="slides/slide17.xml"/><Relationship Id="rId66" Type="http://schemas.openxmlformats.org/officeDocument/2006/relationships/font" Target="fonts/LibreFranklinMedium-boldItalic.fntdata"/><Relationship Id="rId21" Type="http://schemas.openxmlformats.org/officeDocument/2006/relationships/slide" Target="slides/slide16.xml"/><Relationship Id="rId65" Type="http://schemas.openxmlformats.org/officeDocument/2006/relationships/font" Target="fonts/LibreFranklinMedium-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Kode petugas tambah 1 digit.</a:t>
            </a:r>
            <a:endParaRPr/>
          </a:p>
        </p:txBody>
      </p:sp>
      <p:sp>
        <p:nvSpPr>
          <p:cNvPr id="529" name="Google Shape;52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Pakai cap atau tidak?</a:t>
            </a:r>
            <a:endParaRPr/>
          </a:p>
        </p:txBody>
      </p:sp>
      <p:sp>
        <p:nvSpPr>
          <p:cNvPr id="552" name="Google Shape;55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590" name="Google Shape;59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10" name="Google Shape;6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28" name="Google Shape;62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45" name="Google Shape;64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Ketika pada saat door to door keluarga belum dapat ditemui, sedang pergi, nomor urut bangunan dapat diisi terlebih dahulu.</a:t>
            </a:r>
            <a:endParaRPr/>
          </a:p>
          <a:p>
            <a:pPr indent="0" lvl="0" marL="0" rtl="0" algn="l">
              <a:spcBef>
                <a:spcPts val="0"/>
              </a:spcBef>
              <a:spcAft>
                <a:spcPts val="0"/>
              </a:spcAft>
              <a:buNone/>
            </a:pPr>
            <a:r>
              <a:rPr lang="en-US"/>
              <a:t>Pendataan K dapat dilakukan setelah ketemu;</a:t>
            </a:r>
            <a:endParaRPr/>
          </a:p>
          <a:p>
            <a:pPr indent="0" lvl="0" marL="0" rtl="0" algn="l">
              <a:spcBef>
                <a:spcPts val="0"/>
              </a:spcBef>
              <a:spcAft>
                <a:spcPts val="0"/>
              </a:spcAft>
              <a:buNone/>
            </a:pPr>
            <a:r>
              <a:rPr lang="en-US"/>
              <a:t>Catatan: pergi sementara.</a:t>
            </a:r>
            <a:endParaRPr/>
          </a:p>
          <a:p>
            <a:pPr indent="0" lvl="0" marL="0" rtl="0" algn="l">
              <a:spcBef>
                <a:spcPts val="0"/>
              </a:spcBef>
              <a:spcAft>
                <a:spcPts val="0"/>
              </a:spcAft>
              <a:buNone/>
            </a:pPr>
            <a:r>
              <a:rPr lang="en-US"/>
              <a:t>Kalo sampai masa pendataan tidak dapat ditemui:</a:t>
            </a:r>
            <a:endParaRPr/>
          </a:p>
          <a:p>
            <a:pPr indent="0" lvl="0" marL="0" rtl="0" algn="l">
              <a:spcBef>
                <a:spcPts val="0"/>
              </a:spcBef>
              <a:spcAft>
                <a:spcPts val="0"/>
              </a:spcAft>
              <a:buNone/>
            </a:pPr>
            <a:r>
              <a:rPr lang="en-US"/>
              <a:t>Dibuat tidak ditemukan, nomor bangunan boleh lompat?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Ditekankan Intinya sesuai dengan urutan bangunan door to door.</a:t>
            </a:r>
            <a:endParaRPr/>
          </a:p>
          <a:p>
            <a:pPr indent="0" lvl="0" marL="0" rtl="0" algn="l">
              <a:spcBef>
                <a:spcPts val="0"/>
              </a:spcBef>
              <a:spcAft>
                <a:spcPts val="0"/>
              </a:spcAft>
              <a:buNone/>
            </a:pPr>
            <a:r>
              <a:rPr lang="en-US"/>
              <a:t>Nomor urut bangunan yang terlewat tidak apa-apa.</a:t>
            </a:r>
            <a:endParaRPr/>
          </a:p>
          <a:p>
            <a:pPr indent="0" lvl="0" marL="0" rtl="0" algn="l">
              <a:spcBef>
                <a:spcPts val="0"/>
              </a:spcBef>
              <a:spcAft>
                <a:spcPts val="0"/>
              </a:spcAft>
              <a:buNone/>
            </a:pPr>
            <a:r>
              <a:rPr lang="en-US"/>
              <a:t>Ada terlewat keluarga, dapat menggunakan nomor bangunan lanjutan terakhir.</a:t>
            </a:r>
            <a:endParaRPr/>
          </a:p>
        </p:txBody>
      </p:sp>
      <p:sp>
        <p:nvSpPr>
          <p:cNvPr id="661" name="Google Shape;66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8" name="Google Shape;73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Contoh isian VK-1 lengkap dalam 1 SLS.</a:t>
            </a:r>
            <a:endParaRPr/>
          </a:p>
          <a:p>
            <a:pPr indent="0" lvl="0" marL="0" rtl="0" algn="l">
              <a:spcBef>
                <a:spcPts val="0"/>
              </a:spcBef>
              <a:spcAft>
                <a:spcPts val="0"/>
              </a:spcAft>
              <a:buNone/>
            </a:pPr>
            <a:r>
              <a:rPr lang="en-US"/>
              <a:t>Tata cara memperbaiki isian : nama Kepala Keluarga, keberadaan, status kesejahteraan.</a:t>
            </a:r>
            <a:endParaRPr/>
          </a:p>
        </p:txBody>
      </p:sp>
      <p:sp>
        <p:nvSpPr>
          <p:cNvPr id="945" name="Google Shape;94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SLS Pecah, bagaimana mengalokasikan SLS baru:</a:t>
            </a:r>
            <a:endParaRPr/>
          </a:p>
          <a:p>
            <a:pPr indent="-171450" lvl="0" marL="171450" rtl="0" algn="l">
              <a:spcBef>
                <a:spcPts val="0"/>
              </a:spcBef>
              <a:spcAft>
                <a:spcPts val="0"/>
              </a:spcAft>
              <a:buClr>
                <a:schemeClr val="dk1"/>
              </a:buClr>
              <a:buSzPts val="1200"/>
              <a:buFont typeface="Arial"/>
              <a:buChar char="•"/>
            </a:pPr>
            <a:r>
              <a:rPr lang="en-US"/>
              <a:t>Melibatkan 1 PPL --&gt; dialokasikan kepada SLS tersebut</a:t>
            </a:r>
            <a:endParaRPr/>
          </a:p>
          <a:p>
            <a:pPr indent="-171450" lvl="0" marL="171450" rtl="0" algn="l">
              <a:spcBef>
                <a:spcPts val="0"/>
              </a:spcBef>
              <a:spcAft>
                <a:spcPts val="0"/>
              </a:spcAft>
              <a:buClr>
                <a:schemeClr val="dk1"/>
              </a:buClr>
              <a:buSzPts val="1200"/>
              <a:buFont typeface="Arial"/>
              <a:buChar char="•"/>
            </a:pPr>
            <a:r>
              <a:rPr lang="en-US"/>
              <a:t>Melibatkan antar PPL --&gt; dialokasikan oleh PML (koordinasi antar PPL)</a:t>
            </a:r>
            <a:endParaRPr/>
          </a:p>
          <a:p>
            <a:pPr indent="-171450" lvl="0" marL="171450" rtl="0" algn="l">
              <a:spcBef>
                <a:spcPts val="0"/>
              </a:spcBef>
              <a:spcAft>
                <a:spcPts val="0"/>
              </a:spcAft>
              <a:buClr>
                <a:schemeClr val="dk1"/>
              </a:buClr>
              <a:buSzPts val="1200"/>
              <a:buFont typeface="Arial"/>
              <a:buChar char="•"/>
            </a:pPr>
            <a:r>
              <a:rPr lang="en-US"/>
              <a:t>Melibatkan antar PML --&gt; dialokasikan oleh Koseka (koordinasi antar PML)</a:t>
            </a:r>
            <a:endParaRPr/>
          </a:p>
        </p:txBody>
      </p:sp>
      <p:sp>
        <p:nvSpPr>
          <p:cNvPr id="182" name="Google Shape;1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0" name="Google Shape;101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5" name="Shape 15"/>
        <p:cNvGrpSpPr/>
        <p:nvPr/>
      </p:nvGrpSpPr>
      <p:grpSpPr>
        <a:xfrm>
          <a:off x="0" y="0"/>
          <a:ext cx="0" cy="0"/>
          <a:chOff x="0" y="0"/>
          <a:chExt cx="0" cy="0"/>
        </a:xfrm>
      </p:grpSpPr>
      <p:sp>
        <p:nvSpPr>
          <p:cNvPr id="16" name="Google Shape;16;p2"/>
          <p:cNvSpPr/>
          <p:nvPr/>
        </p:nvSpPr>
        <p:spPr>
          <a:xfrm rot="10800000">
            <a:off x="5340428" y="2"/>
            <a:ext cx="6851573" cy="6851573"/>
          </a:xfrm>
          <a:prstGeom prst="rtTriangl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99" u="none" cap="none" strike="noStrike">
              <a:solidFill>
                <a:schemeClr val="lt1"/>
              </a:solidFill>
              <a:latin typeface="Calibri"/>
              <a:ea typeface="Calibri"/>
              <a:cs typeface="Calibri"/>
              <a:sym typeface="Calibri"/>
            </a:endParaRPr>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64" name="Shape 64"/>
        <p:cNvGrpSpPr/>
        <p:nvPr/>
      </p:nvGrpSpPr>
      <p:grpSpPr>
        <a:xfrm>
          <a:off x="0" y="0"/>
          <a:ext cx="0" cy="0"/>
          <a:chOff x="0" y="0"/>
          <a:chExt cx="0" cy="0"/>
        </a:xfrm>
      </p:grpSpPr>
      <p:sp>
        <p:nvSpPr>
          <p:cNvPr id="65" name="Google Shape;65;p1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EAEAEA"/>
                </a:solidFill>
                <a:latin typeface="Calibri"/>
                <a:ea typeface="Calibri"/>
                <a:cs typeface="Calibri"/>
                <a:sym typeface="Calibri"/>
              </a:defRPr>
            </a:lvl1pPr>
            <a:lvl2pPr indent="0" lvl="1" marL="0" algn="r">
              <a:spcBef>
                <a:spcPts val="0"/>
              </a:spcBef>
              <a:buNone/>
              <a:defRPr b="1" sz="1200">
                <a:solidFill>
                  <a:srgbClr val="EAEAEA"/>
                </a:solidFill>
                <a:latin typeface="Calibri"/>
                <a:ea typeface="Calibri"/>
                <a:cs typeface="Calibri"/>
                <a:sym typeface="Calibri"/>
              </a:defRPr>
            </a:lvl2pPr>
            <a:lvl3pPr indent="0" lvl="2" marL="0" algn="r">
              <a:spcBef>
                <a:spcPts val="0"/>
              </a:spcBef>
              <a:buNone/>
              <a:defRPr b="1" sz="1200">
                <a:solidFill>
                  <a:srgbClr val="EAEAEA"/>
                </a:solidFill>
                <a:latin typeface="Calibri"/>
                <a:ea typeface="Calibri"/>
                <a:cs typeface="Calibri"/>
                <a:sym typeface="Calibri"/>
              </a:defRPr>
            </a:lvl3pPr>
            <a:lvl4pPr indent="0" lvl="3" marL="0" algn="r">
              <a:spcBef>
                <a:spcPts val="0"/>
              </a:spcBef>
              <a:buNone/>
              <a:defRPr b="1" sz="1200">
                <a:solidFill>
                  <a:srgbClr val="EAEAEA"/>
                </a:solidFill>
                <a:latin typeface="Calibri"/>
                <a:ea typeface="Calibri"/>
                <a:cs typeface="Calibri"/>
                <a:sym typeface="Calibri"/>
              </a:defRPr>
            </a:lvl4pPr>
            <a:lvl5pPr indent="0" lvl="4" marL="0" algn="r">
              <a:spcBef>
                <a:spcPts val="0"/>
              </a:spcBef>
              <a:buNone/>
              <a:defRPr b="1" sz="1200">
                <a:solidFill>
                  <a:srgbClr val="EAEAEA"/>
                </a:solidFill>
                <a:latin typeface="Calibri"/>
                <a:ea typeface="Calibri"/>
                <a:cs typeface="Calibri"/>
                <a:sym typeface="Calibri"/>
              </a:defRPr>
            </a:lvl5pPr>
            <a:lvl6pPr indent="0" lvl="5" marL="0" algn="r">
              <a:spcBef>
                <a:spcPts val="0"/>
              </a:spcBef>
              <a:buNone/>
              <a:defRPr b="1" sz="1200">
                <a:solidFill>
                  <a:srgbClr val="EAEAEA"/>
                </a:solidFill>
                <a:latin typeface="Calibri"/>
                <a:ea typeface="Calibri"/>
                <a:cs typeface="Calibri"/>
                <a:sym typeface="Calibri"/>
              </a:defRPr>
            </a:lvl6pPr>
            <a:lvl7pPr indent="0" lvl="6" marL="0" algn="r">
              <a:spcBef>
                <a:spcPts val="0"/>
              </a:spcBef>
              <a:buNone/>
              <a:defRPr b="1" sz="1200">
                <a:solidFill>
                  <a:srgbClr val="EAEAEA"/>
                </a:solidFill>
                <a:latin typeface="Calibri"/>
                <a:ea typeface="Calibri"/>
                <a:cs typeface="Calibri"/>
                <a:sym typeface="Calibri"/>
              </a:defRPr>
            </a:lvl7pPr>
            <a:lvl8pPr indent="0" lvl="7" marL="0" algn="r">
              <a:spcBef>
                <a:spcPts val="0"/>
              </a:spcBef>
              <a:buNone/>
              <a:defRPr b="1" sz="1200">
                <a:solidFill>
                  <a:srgbClr val="EAEAEA"/>
                </a:solidFill>
                <a:latin typeface="Calibri"/>
                <a:ea typeface="Calibri"/>
                <a:cs typeface="Calibri"/>
                <a:sym typeface="Calibri"/>
              </a:defRPr>
            </a:lvl8pPr>
            <a:lvl9pPr indent="0" lvl="8" marL="0" algn="r">
              <a:spcBef>
                <a:spcPts val="0"/>
              </a:spcBef>
              <a:buNone/>
              <a:defRPr b="1" sz="1200">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4"/>
          <p:cNvSpPr/>
          <p:nvPr>
            <p:ph idx="2" type="pic"/>
          </p:nvPr>
        </p:nvSpPr>
        <p:spPr>
          <a:xfrm>
            <a:off x="5183188" y="987425"/>
            <a:ext cx="6172200" cy="4873625"/>
          </a:xfrm>
          <a:prstGeom prst="rect">
            <a:avLst/>
          </a:prstGeom>
          <a:noFill/>
          <a:ln>
            <a:noFill/>
          </a:ln>
        </p:spPr>
      </p:sp>
      <p:sp>
        <p:nvSpPr>
          <p:cNvPr id="76" name="Google Shape;76;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2" name="Shape 92"/>
        <p:cNvGrpSpPr/>
        <p:nvPr/>
      </p:nvGrpSpPr>
      <p:grpSpPr>
        <a:xfrm>
          <a:off x="0" y="0"/>
          <a:ext cx="0" cy="0"/>
          <a:chOff x="0" y="0"/>
          <a:chExt cx="0" cy="0"/>
        </a:xfrm>
      </p:grpSpPr>
      <p:sp>
        <p:nvSpPr>
          <p:cNvPr id="93" name="Google Shape;93;p17"/>
          <p:cNvSpPr txBox="1"/>
          <p:nvPr>
            <p:ph idx="11" type="ftr"/>
          </p:nvPr>
        </p:nvSpPr>
        <p:spPr>
          <a:xfrm>
            <a:off x="8382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7"/>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reen">
  <p:cSld name="Blank - Green">
    <p:bg>
      <p:bgPr>
        <a:solidFill>
          <a:srgbClr val="006633"/>
        </a:solidFill>
      </p:bgPr>
    </p:bg>
    <p:spTree>
      <p:nvGrpSpPr>
        <p:cNvPr id="95" name="Shape 95"/>
        <p:cNvGrpSpPr/>
        <p:nvPr/>
      </p:nvGrpSpPr>
      <p:grpSpPr>
        <a:xfrm>
          <a:off x="0" y="0"/>
          <a:ext cx="0" cy="0"/>
          <a:chOff x="0" y="0"/>
          <a:chExt cx="0" cy="0"/>
        </a:xfrm>
      </p:grpSpPr>
      <p:sp>
        <p:nvSpPr>
          <p:cNvPr id="96" name="Google Shape;96;p18"/>
          <p:cNvSpPr txBox="1"/>
          <p:nvPr>
            <p:ph idx="12" type="sldNum"/>
          </p:nvPr>
        </p:nvSpPr>
        <p:spPr>
          <a:xfrm>
            <a:off x="11774774" y="6546850"/>
            <a:ext cx="44262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1" sz="1400">
                <a:solidFill>
                  <a:srgbClr val="FFFFFF"/>
                </a:solidFill>
                <a:latin typeface="Calibri"/>
                <a:ea typeface="Calibri"/>
                <a:cs typeface="Calibri"/>
                <a:sym typeface="Calibri"/>
              </a:defRPr>
            </a:lvl1pPr>
            <a:lvl2pPr indent="0" lvl="1" marL="0" marR="0" algn="r">
              <a:spcBef>
                <a:spcPts val="0"/>
              </a:spcBef>
              <a:buNone/>
              <a:defRPr b="1" sz="1400">
                <a:solidFill>
                  <a:srgbClr val="FFFFFF"/>
                </a:solidFill>
                <a:latin typeface="Calibri"/>
                <a:ea typeface="Calibri"/>
                <a:cs typeface="Calibri"/>
                <a:sym typeface="Calibri"/>
              </a:defRPr>
            </a:lvl2pPr>
            <a:lvl3pPr indent="0" lvl="2" marL="0" marR="0" algn="r">
              <a:spcBef>
                <a:spcPts val="0"/>
              </a:spcBef>
              <a:buNone/>
              <a:defRPr b="1" sz="1400">
                <a:solidFill>
                  <a:srgbClr val="FFFFFF"/>
                </a:solidFill>
                <a:latin typeface="Calibri"/>
                <a:ea typeface="Calibri"/>
                <a:cs typeface="Calibri"/>
                <a:sym typeface="Calibri"/>
              </a:defRPr>
            </a:lvl3pPr>
            <a:lvl4pPr indent="0" lvl="3" marL="0" marR="0" algn="r">
              <a:spcBef>
                <a:spcPts val="0"/>
              </a:spcBef>
              <a:buNone/>
              <a:defRPr b="1" sz="1400">
                <a:solidFill>
                  <a:srgbClr val="FFFFFF"/>
                </a:solidFill>
                <a:latin typeface="Calibri"/>
                <a:ea typeface="Calibri"/>
                <a:cs typeface="Calibri"/>
                <a:sym typeface="Calibri"/>
              </a:defRPr>
            </a:lvl4pPr>
            <a:lvl5pPr indent="0" lvl="4" marL="0" marR="0" algn="r">
              <a:spcBef>
                <a:spcPts val="0"/>
              </a:spcBef>
              <a:buNone/>
              <a:defRPr b="1" sz="1400">
                <a:solidFill>
                  <a:srgbClr val="FFFFFF"/>
                </a:solidFill>
                <a:latin typeface="Calibri"/>
                <a:ea typeface="Calibri"/>
                <a:cs typeface="Calibri"/>
                <a:sym typeface="Calibri"/>
              </a:defRPr>
            </a:lvl5pPr>
            <a:lvl6pPr indent="0" lvl="5" marL="0" marR="0" algn="r">
              <a:spcBef>
                <a:spcPts val="0"/>
              </a:spcBef>
              <a:buNone/>
              <a:defRPr b="1" sz="1400">
                <a:solidFill>
                  <a:srgbClr val="FFFFFF"/>
                </a:solidFill>
                <a:latin typeface="Calibri"/>
                <a:ea typeface="Calibri"/>
                <a:cs typeface="Calibri"/>
                <a:sym typeface="Calibri"/>
              </a:defRPr>
            </a:lvl6pPr>
            <a:lvl7pPr indent="0" lvl="6" marL="0" marR="0" algn="r">
              <a:spcBef>
                <a:spcPts val="0"/>
              </a:spcBef>
              <a:buNone/>
              <a:defRPr b="1" sz="1400">
                <a:solidFill>
                  <a:srgbClr val="FFFFFF"/>
                </a:solidFill>
                <a:latin typeface="Calibri"/>
                <a:ea typeface="Calibri"/>
                <a:cs typeface="Calibri"/>
                <a:sym typeface="Calibri"/>
              </a:defRPr>
            </a:lvl7pPr>
            <a:lvl8pPr indent="0" lvl="7" marL="0" marR="0" algn="r">
              <a:spcBef>
                <a:spcPts val="0"/>
              </a:spcBef>
              <a:buNone/>
              <a:defRPr b="1" sz="1400">
                <a:solidFill>
                  <a:srgbClr val="FFFFFF"/>
                </a:solidFill>
                <a:latin typeface="Calibri"/>
                <a:ea typeface="Calibri"/>
                <a:cs typeface="Calibri"/>
                <a:sym typeface="Calibri"/>
              </a:defRPr>
            </a:lvl8pPr>
            <a:lvl9pPr indent="0" lvl="8" marL="0" marR="0" algn="r">
              <a:spcBef>
                <a:spcPts val="0"/>
              </a:spcBef>
              <a:buNone/>
              <a:defRPr b="1" sz="14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142850"/>
        </a:solidFill>
      </p:bgPr>
    </p:bg>
    <p:spTree>
      <p:nvGrpSpPr>
        <p:cNvPr id="19" name="Shape 19"/>
        <p:cNvGrpSpPr/>
        <p:nvPr/>
      </p:nvGrpSpPr>
      <p:grpSpPr>
        <a:xfrm>
          <a:off x="0" y="0"/>
          <a:ext cx="0" cy="0"/>
          <a:chOff x="0" y="0"/>
          <a:chExt cx="0" cy="0"/>
        </a:xfrm>
      </p:grpSpPr>
      <p:sp>
        <p:nvSpPr>
          <p:cNvPr id="20" name="Google Shape;20;p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EAEAEA"/>
                </a:solidFill>
                <a:latin typeface="Calibri"/>
                <a:ea typeface="Calibri"/>
                <a:cs typeface="Calibri"/>
                <a:sym typeface="Calibri"/>
              </a:defRPr>
            </a:lvl1pPr>
            <a:lvl2pPr indent="0" lvl="1" marL="0" algn="r">
              <a:spcBef>
                <a:spcPts val="0"/>
              </a:spcBef>
              <a:buNone/>
              <a:defRPr b="1" sz="1200">
                <a:solidFill>
                  <a:srgbClr val="EAEAEA"/>
                </a:solidFill>
                <a:latin typeface="Calibri"/>
                <a:ea typeface="Calibri"/>
                <a:cs typeface="Calibri"/>
                <a:sym typeface="Calibri"/>
              </a:defRPr>
            </a:lvl2pPr>
            <a:lvl3pPr indent="0" lvl="2" marL="0" algn="r">
              <a:spcBef>
                <a:spcPts val="0"/>
              </a:spcBef>
              <a:buNone/>
              <a:defRPr b="1" sz="1200">
                <a:solidFill>
                  <a:srgbClr val="EAEAEA"/>
                </a:solidFill>
                <a:latin typeface="Calibri"/>
                <a:ea typeface="Calibri"/>
                <a:cs typeface="Calibri"/>
                <a:sym typeface="Calibri"/>
              </a:defRPr>
            </a:lvl3pPr>
            <a:lvl4pPr indent="0" lvl="3" marL="0" algn="r">
              <a:spcBef>
                <a:spcPts val="0"/>
              </a:spcBef>
              <a:buNone/>
              <a:defRPr b="1" sz="1200">
                <a:solidFill>
                  <a:srgbClr val="EAEAEA"/>
                </a:solidFill>
                <a:latin typeface="Calibri"/>
                <a:ea typeface="Calibri"/>
                <a:cs typeface="Calibri"/>
                <a:sym typeface="Calibri"/>
              </a:defRPr>
            </a:lvl4pPr>
            <a:lvl5pPr indent="0" lvl="4" marL="0" algn="r">
              <a:spcBef>
                <a:spcPts val="0"/>
              </a:spcBef>
              <a:buNone/>
              <a:defRPr b="1" sz="1200">
                <a:solidFill>
                  <a:srgbClr val="EAEAEA"/>
                </a:solidFill>
                <a:latin typeface="Calibri"/>
                <a:ea typeface="Calibri"/>
                <a:cs typeface="Calibri"/>
                <a:sym typeface="Calibri"/>
              </a:defRPr>
            </a:lvl5pPr>
            <a:lvl6pPr indent="0" lvl="5" marL="0" algn="r">
              <a:spcBef>
                <a:spcPts val="0"/>
              </a:spcBef>
              <a:buNone/>
              <a:defRPr b="1" sz="1200">
                <a:solidFill>
                  <a:srgbClr val="EAEAEA"/>
                </a:solidFill>
                <a:latin typeface="Calibri"/>
                <a:ea typeface="Calibri"/>
                <a:cs typeface="Calibri"/>
                <a:sym typeface="Calibri"/>
              </a:defRPr>
            </a:lvl6pPr>
            <a:lvl7pPr indent="0" lvl="6" marL="0" algn="r">
              <a:spcBef>
                <a:spcPts val="0"/>
              </a:spcBef>
              <a:buNone/>
              <a:defRPr b="1" sz="1200">
                <a:solidFill>
                  <a:srgbClr val="EAEAEA"/>
                </a:solidFill>
                <a:latin typeface="Calibri"/>
                <a:ea typeface="Calibri"/>
                <a:cs typeface="Calibri"/>
                <a:sym typeface="Calibri"/>
              </a:defRPr>
            </a:lvl7pPr>
            <a:lvl8pPr indent="0" lvl="7" marL="0" algn="r">
              <a:spcBef>
                <a:spcPts val="0"/>
              </a:spcBef>
              <a:buNone/>
              <a:defRPr b="1" sz="1200">
                <a:solidFill>
                  <a:srgbClr val="EAEAEA"/>
                </a:solidFill>
                <a:latin typeface="Calibri"/>
                <a:ea typeface="Calibri"/>
                <a:cs typeface="Calibri"/>
                <a:sym typeface="Calibri"/>
              </a:defRPr>
            </a:lvl8pPr>
            <a:lvl9pPr indent="0" lvl="8" marL="0" algn="r">
              <a:spcBef>
                <a:spcPts val="0"/>
              </a:spcBef>
              <a:buNone/>
              <a:defRPr b="1" sz="1200">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lt1"/>
                </a:solidFill>
                <a:latin typeface="Calibri"/>
                <a:ea typeface="Calibri"/>
                <a:cs typeface="Calibri"/>
                <a:sym typeface="Calibri"/>
              </a:defRPr>
            </a:lvl1pPr>
            <a:lvl2pPr indent="0" lvl="1" marL="0" algn="r">
              <a:spcBef>
                <a:spcPts val="0"/>
              </a:spcBef>
              <a:buNone/>
              <a:defRPr b="1" sz="1200">
                <a:solidFill>
                  <a:schemeClr val="lt1"/>
                </a:solidFill>
                <a:latin typeface="Calibri"/>
                <a:ea typeface="Calibri"/>
                <a:cs typeface="Calibri"/>
                <a:sym typeface="Calibri"/>
              </a:defRPr>
            </a:lvl2pPr>
            <a:lvl3pPr indent="0" lvl="2" marL="0" algn="r">
              <a:spcBef>
                <a:spcPts val="0"/>
              </a:spcBef>
              <a:buNone/>
              <a:defRPr b="1" sz="1200">
                <a:solidFill>
                  <a:schemeClr val="lt1"/>
                </a:solidFill>
                <a:latin typeface="Calibri"/>
                <a:ea typeface="Calibri"/>
                <a:cs typeface="Calibri"/>
                <a:sym typeface="Calibri"/>
              </a:defRPr>
            </a:lvl3pPr>
            <a:lvl4pPr indent="0" lvl="3" marL="0" algn="r">
              <a:spcBef>
                <a:spcPts val="0"/>
              </a:spcBef>
              <a:buNone/>
              <a:defRPr b="1" sz="1200">
                <a:solidFill>
                  <a:schemeClr val="lt1"/>
                </a:solidFill>
                <a:latin typeface="Calibri"/>
                <a:ea typeface="Calibri"/>
                <a:cs typeface="Calibri"/>
                <a:sym typeface="Calibri"/>
              </a:defRPr>
            </a:lvl4pPr>
            <a:lvl5pPr indent="0" lvl="4" marL="0" algn="r">
              <a:spcBef>
                <a:spcPts val="0"/>
              </a:spcBef>
              <a:buNone/>
              <a:defRPr b="1" sz="1200">
                <a:solidFill>
                  <a:schemeClr val="lt1"/>
                </a:solidFill>
                <a:latin typeface="Calibri"/>
                <a:ea typeface="Calibri"/>
                <a:cs typeface="Calibri"/>
                <a:sym typeface="Calibri"/>
              </a:defRPr>
            </a:lvl5pPr>
            <a:lvl6pPr indent="0" lvl="5" marL="0" algn="r">
              <a:spcBef>
                <a:spcPts val="0"/>
              </a:spcBef>
              <a:buNone/>
              <a:defRPr b="1" sz="1200">
                <a:solidFill>
                  <a:schemeClr val="lt1"/>
                </a:solidFill>
                <a:latin typeface="Calibri"/>
                <a:ea typeface="Calibri"/>
                <a:cs typeface="Calibri"/>
                <a:sym typeface="Calibri"/>
              </a:defRPr>
            </a:lvl6pPr>
            <a:lvl7pPr indent="0" lvl="6" marL="0" algn="r">
              <a:spcBef>
                <a:spcPts val="0"/>
              </a:spcBef>
              <a:buNone/>
              <a:defRPr b="1" sz="1200">
                <a:solidFill>
                  <a:schemeClr val="lt1"/>
                </a:solidFill>
                <a:latin typeface="Calibri"/>
                <a:ea typeface="Calibri"/>
                <a:cs typeface="Calibri"/>
                <a:sym typeface="Calibri"/>
              </a:defRPr>
            </a:lvl7pPr>
            <a:lvl8pPr indent="0" lvl="7" marL="0" algn="r">
              <a:spcBef>
                <a:spcPts val="0"/>
              </a:spcBef>
              <a:buNone/>
              <a:defRPr b="1" sz="1200">
                <a:solidFill>
                  <a:schemeClr val="lt1"/>
                </a:solidFill>
                <a:latin typeface="Calibri"/>
                <a:ea typeface="Calibri"/>
                <a:cs typeface="Calibri"/>
                <a:sym typeface="Calibri"/>
              </a:defRPr>
            </a:lvl8pPr>
            <a:lvl9pPr indent="0" lvl="8" marL="0" algn="r">
              <a:spcBef>
                <a:spcPts val="0"/>
              </a:spcBef>
              <a:buNone/>
              <a:defRPr b="1"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3" name="Shape 23"/>
        <p:cNvGrpSpPr/>
        <p:nvPr/>
      </p:nvGrpSpPr>
      <p:grpSpPr>
        <a:xfrm>
          <a:off x="0" y="0"/>
          <a:ext cx="0" cy="0"/>
          <a:chOff x="0" y="0"/>
          <a:chExt cx="0" cy="0"/>
        </a:xfrm>
      </p:grpSpPr>
      <p:sp>
        <p:nvSpPr>
          <p:cNvPr id="24" name="Google Shape;24;p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lt1"/>
                </a:solidFill>
                <a:latin typeface="Calibri"/>
                <a:ea typeface="Calibri"/>
                <a:cs typeface="Calibri"/>
                <a:sym typeface="Calibri"/>
              </a:defRPr>
            </a:lvl1pPr>
            <a:lvl2pPr indent="0" lvl="1" marL="0" algn="r">
              <a:spcBef>
                <a:spcPts val="0"/>
              </a:spcBef>
              <a:buNone/>
              <a:defRPr b="1" sz="1200">
                <a:solidFill>
                  <a:schemeClr val="lt1"/>
                </a:solidFill>
                <a:latin typeface="Calibri"/>
                <a:ea typeface="Calibri"/>
                <a:cs typeface="Calibri"/>
                <a:sym typeface="Calibri"/>
              </a:defRPr>
            </a:lvl2pPr>
            <a:lvl3pPr indent="0" lvl="2" marL="0" algn="r">
              <a:spcBef>
                <a:spcPts val="0"/>
              </a:spcBef>
              <a:buNone/>
              <a:defRPr b="1" sz="1200">
                <a:solidFill>
                  <a:schemeClr val="lt1"/>
                </a:solidFill>
                <a:latin typeface="Calibri"/>
                <a:ea typeface="Calibri"/>
                <a:cs typeface="Calibri"/>
                <a:sym typeface="Calibri"/>
              </a:defRPr>
            </a:lvl3pPr>
            <a:lvl4pPr indent="0" lvl="3" marL="0" algn="r">
              <a:spcBef>
                <a:spcPts val="0"/>
              </a:spcBef>
              <a:buNone/>
              <a:defRPr b="1" sz="1200">
                <a:solidFill>
                  <a:schemeClr val="lt1"/>
                </a:solidFill>
                <a:latin typeface="Calibri"/>
                <a:ea typeface="Calibri"/>
                <a:cs typeface="Calibri"/>
                <a:sym typeface="Calibri"/>
              </a:defRPr>
            </a:lvl4pPr>
            <a:lvl5pPr indent="0" lvl="4" marL="0" algn="r">
              <a:spcBef>
                <a:spcPts val="0"/>
              </a:spcBef>
              <a:buNone/>
              <a:defRPr b="1" sz="1200">
                <a:solidFill>
                  <a:schemeClr val="lt1"/>
                </a:solidFill>
                <a:latin typeface="Calibri"/>
                <a:ea typeface="Calibri"/>
                <a:cs typeface="Calibri"/>
                <a:sym typeface="Calibri"/>
              </a:defRPr>
            </a:lvl5pPr>
            <a:lvl6pPr indent="0" lvl="5" marL="0" algn="r">
              <a:spcBef>
                <a:spcPts val="0"/>
              </a:spcBef>
              <a:buNone/>
              <a:defRPr b="1" sz="1200">
                <a:solidFill>
                  <a:schemeClr val="lt1"/>
                </a:solidFill>
                <a:latin typeface="Calibri"/>
                <a:ea typeface="Calibri"/>
                <a:cs typeface="Calibri"/>
                <a:sym typeface="Calibri"/>
              </a:defRPr>
            </a:lvl6pPr>
            <a:lvl7pPr indent="0" lvl="6" marL="0" algn="r">
              <a:spcBef>
                <a:spcPts val="0"/>
              </a:spcBef>
              <a:buNone/>
              <a:defRPr b="1" sz="1200">
                <a:solidFill>
                  <a:schemeClr val="lt1"/>
                </a:solidFill>
                <a:latin typeface="Calibri"/>
                <a:ea typeface="Calibri"/>
                <a:cs typeface="Calibri"/>
                <a:sym typeface="Calibri"/>
              </a:defRPr>
            </a:lvl7pPr>
            <a:lvl8pPr indent="0" lvl="7" marL="0" algn="r">
              <a:spcBef>
                <a:spcPts val="0"/>
              </a:spcBef>
              <a:buNone/>
              <a:defRPr b="1" sz="1200">
                <a:solidFill>
                  <a:schemeClr val="lt1"/>
                </a:solidFill>
                <a:latin typeface="Calibri"/>
                <a:ea typeface="Calibri"/>
                <a:cs typeface="Calibri"/>
                <a:sym typeface="Calibri"/>
              </a:defRPr>
            </a:lvl8pPr>
            <a:lvl9pPr indent="0" lvl="8" marL="0" algn="r">
              <a:spcBef>
                <a:spcPts val="0"/>
              </a:spcBef>
              <a:buNone/>
              <a:defRPr b="1"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59.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3">
            <a:alphaModFix/>
          </a:blip>
          <a:srcRect b="0" l="0" r="0" t="0"/>
          <a:stretch/>
        </p:blipFill>
        <p:spPr>
          <a:xfrm>
            <a:off x="3060702" y="53203"/>
            <a:ext cx="2682671" cy="908656"/>
          </a:xfrm>
          <a:prstGeom prst="rect">
            <a:avLst/>
          </a:prstGeom>
          <a:noFill/>
          <a:ln>
            <a:noFill/>
          </a:ln>
        </p:spPr>
      </p:pic>
      <p:sp>
        <p:nvSpPr>
          <p:cNvPr id="102" name="Google Shape;102;p19"/>
          <p:cNvSpPr txBox="1"/>
          <p:nvPr/>
        </p:nvSpPr>
        <p:spPr>
          <a:xfrm>
            <a:off x="790709" y="6424320"/>
            <a:ext cx="246721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JAKARTA, SEPTEMBER 2022</a:t>
            </a:r>
            <a:endParaRPr/>
          </a:p>
        </p:txBody>
      </p:sp>
      <p:sp>
        <p:nvSpPr>
          <p:cNvPr id="103" name="Google Shape;103;p19"/>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9"/>
          <p:cNvSpPr txBox="1"/>
          <p:nvPr/>
        </p:nvSpPr>
        <p:spPr>
          <a:xfrm rot="-5400000">
            <a:off x="-1656617" y="4452562"/>
            <a:ext cx="36806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Pendataan Awal Registrasi Sosial Ekonomi 2022.</a:t>
            </a:r>
            <a:endParaRPr/>
          </a:p>
        </p:txBody>
      </p:sp>
      <p:cxnSp>
        <p:nvCxnSpPr>
          <p:cNvPr id="105" name="Google Shape;105;p19"/>
          <p:cNvCxnSpPr/>
          <p:nvPr/>
        </p:nvCxnSpPr>
        <p:spPr>
          <a:xfrm rot="10800000">
            <a:off x="183694" y="1506696"/>
            <a:ext cx="0" cy="1182254"/>
          </a:xfrm>
          <a:prstGeom prst="straightConnector1">
            <a:avLst/>
          </a:prstGeom>
          <a:noFill/>
          <a:ln cap="flat" cmpd="sng" w="9525">
            <a:solidFill>
              <a:schemeClr val="lt1"/>
            </a:solidFill>
            <a:prstDash val="solid"/>
            <a:miter lim="800000"/>
            <a:headEnd len="sm" w="sm" type="none"/>
            <a:tailEnd len="sm" w="sm" type="none"/>
          </a:ln>
        </p:spPr>
      </p:cxnSp>
      <p:cxnSp>
        <p:nvCxnSpPr>
          <p:cNvPr id="106" name="Google Shape;106;p19"/>
          <p:cNvCxnSpPr>
            <a:stCxn id="103" idx="2"/>
          </p:cNvCxnSpPr>
          <p:nvPr/>
        </p:nvCxnSpPr>
        <p:spPr>
          <a:xfrm rot="10800000">
            <a:off x="183695" y="6510300"/>
            <a:ext cx="0" cy="347700"/>
          </a:xfrm>
          <a:prstGeom prst="straightConnector1">
            <a:avLst/>
          </a:prstGeom>
          <a:noFill/>
          <a:ln cap="flat" cmpd="sng" w="9525">
            <a:solidFill>
              <a:schemeClr val="lt1"/>
            </a:solidFill>
            <a:prstDash val="solid"/>
            <a:miter lim="800000"/>
            <a:headEnd len="sm" w="sm" type="none"/>
            <a:tailEnd len="sm" w="sm" type="none"/>
          </a:ln>
        </p:spPr>
      </p:cxnSp>
      <p:sp>
        <p:nvSpPr>
          <p:cNvPr id="107" name="Google Shape;107;p19"/>
          <p:cNvSpPr txBox="1"/>
          <p:nvPr/>
        </p:nvSpPr>
        <p:spPr>
          <a:xfrm rot="-5400000">
            <a:off x="-452087" y="535098"/>
            <a:ext cx="12715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Regsosek2022.</a:t>
            </a:r>
            <a:endParaRPr/>
          </a:p>
        </p:txBody>
      </p:sp>
      <p:grpSp>
        <p:nvGrpSpPr>
          <p:cNvPr id="108" name="Google Shape;108;p19"/>
          <p:cNvGrpSpPr/>
          <p:nvPr/>
        </p:nvGrpSpPr>
        <p:grpSpPr>
          <a:xfrm>
            <a:off x="861645" y="3919393"/>
            <a:ext cx="1052884" cy="180956"/>
            <a:chOff x="985470" y="3935392"/>
            <a:chExt cx="1575914" cy="270848"/>
          </a:xfrm>
        </p:grpSpPr>
        <p:sp>
          <p:nvSpPr>
            <p:cNvPr id="109" name="Google Shape;109;p19"/>
            <p:cNvSpPr/>
            <p:nvPr/>
          </p:nvSpPr>
          <p:spPr>
            <a:xfrm>
              <a:off x="985470" y="3935392"/>
              <a:ext cx="270848" cy="270848"/>
            </a:xfrm>
            <a:prstGeom prst="ellipse">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9"/>
            <p:cNvSpPr/>
            <p:nvPr/>
          </p:nvSpPr>
          <p:spPr>
            <a:xfrm>
              <a:off x="1420492" y="3935392"/>
              <a:ext cx="270848" cy="270848"/>
            </a:xfrm>
            <a:prstGeom prst="ellipse">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9"/>
            <p:cNvSpPr/>
            <p:nvPr/>
          </p:nvSpPr>
          <p:spPr>
            <a:xfrm>
              <a:off x="1855514" y="3935392"/>
              <a:ext cx="270848" cy="270848"/>
            </a:xfrm>
            <a:prstGeom prst="ellipse">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9"/>
            <p:cNvSpPr/>
            <p:nvPr/>
          </p:nvSpPr>
          <p:spPr>
            <a:xfrm>
              <a:off x="2290536" y="3935392"/>
              <a:ext cx="270848" cy="270848"/>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3" name="Google Shape;113;p19"/>
          <p:cNvSpPr txBox="1"/>
          <p:nvPr/>
        </p:nvSpPr>
        <p:spPr>
          <a:xfrm>
            <a:off x="7028039" y="6510217"/>
            <a:ext cx="39900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lt1"/>
                </a:solidFill>
                <a:latin typeface="Calibri"/>
                <a:ea typeface="Calibri"/>
                <a:cs typeface="Calibri"/>
                <a:sym typeface="Calibri"/>
              </a:rPr>
              <a:t>Sumber Gambar: https://unsplash.com/photos/AJQCyfzAxJw</a:t>
            </a:r>
            <a:endParaRPr/>
          </a:p>
        </p:txBody>
      </p:sp>
      <p:grpSp>
        <p:nvGrpSpPr>
          <p:cNvPr id="114" name="Google Shape;114;p19"/>
          <p:cNvGrpSpPr/>
          <p:nvPr/>
        </p:nvGrpSpPr>
        <p:grpSpPr>
          <a:xfrm>
            <a:off x="-659757" y="95126"/>
            <a:ext cx="437309" cy="3190205"/>
            <a:chOff x="-659757" y="95126"/>
            <a:chExt cx="437309" cy="3190205"/>
          </a:xfrm>
        </p:grpSpPr>
        <p:sp>
          <p:nvSpPr>
            <p:cNvPr id="115" name="Google Shape;115;p1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9"/>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9"/>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few people working on a computer&#10;&#10;Description automatically generated with low confidence" id="120" name="Google Shape;120;p19"/>
          <p:cNvPicPr preferRelativeResize="0"/>
          <p:nvPr>
            <p:ph idx="2" type="pic"/>
          </p:nvPr>
        </p:nvPicPr>
        <p:blipFill rotWithShape="1">
          <a:blip r:embed="rId4">
            <a:alphaModFix/>
          </a:blip>
          <a:srcRect b="0" l="5528" r="5527" t="0"/>
          <a:stretch/>
        </p:blipFill>
        <p:spPr>
          <a:xfrm>
            <a:off x="3060702" y="3"/>
            <a:ext cx="9131298" cy="6851573"/>
          </a:xfrm>
          <a:prstGeom prst="rect">
            <a:avLst/>
          </a:prstGeom>
          <a:solidFill>
            <a:schemeClr val="lt1"/>
          </a:solidFill>
          <a:ln>
            <a:noFill/>
          </a:ln>
        </p:spPr>
      </p:pic>
      <p:sp>
        <p:nvSpPr>
          <p:cNvPr id="121" name="Google Shape;121;p19"/>
          <p:cNvSpPr txBox="1"/>
          <p:nvPr/>
        </p:nvSpPr>
        <p:spPr>
          <a:xfrm>
            <a:off x="675428" y="2162169"/>
            <a:ext cx="60717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017A87"/>
                </a:solidFill>
                <a:latin typeface="Libre Franklin Medium"/>
                <a:ea typeface="Libre Franklin Medium"/>
                <a:cs typeface="Libre Franklin Medium"/>
                <a:sym typeface="Libre Franklin Medium"/>
              </a:rPr>
              <a:t>VERIFIKASI KELUARGA</a:t>
            </a:r>
            <a:endParaRPr/>
          </a:p>
        </p:txBody>
      </p:sp>
      <p:sp>
        <p:nvSpPr>
          <p:cNvPr id="122" name="Google Shape;122;p19"/>
          <p:cNvSpPr txBox="1"/>
          <p:nvPr/>
        </p:nvSpPr>
        <p:spPr>
          <a:xfrm>
            <a:off x="675428" y="2953659"/>
            <a:ext cx="447759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C93C"/>
                </a:solidFill>
                <a:latin typeface="Libre Franklin Medium"/>
                <a:ea typeface="Libre Franklin Medium"/>
                <a:cs typeface="Libre Franklin Medium"/>
                <a:sym typeface="Libre Franklin Medium"/>
              </a:rPr>
              <a:t>PENGGUNAAN DAN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rgbClr val="FFC93C"/>
                </a:solidFill>
                <a:latin typeface="Libre Franklin Medium"/>
                <a:ea typeface="Libre Franklin Medium"/>
                <a:cs typeface="Libre Franklin Medium"/>
                <a:sym typeface="Libre Franklin Medium"/>
              </a:rPr>
              <a:t>TATA CARA PENULISAN DAFTAR</a:t>
            </a:r>
            <a:endParaRPr sz="1800">
              <a:solidFill>
                <a:schemeClr val="dk1"/>
              </a:solidFill>
              <a:latin typeface="Calibri"/>
              <a:ea typeface="Calibri"/>
              <a:cs typeface="Calibri"/>
              <a:sym typeface="Calibri"/>
            </a:endParaRPr>
          </a:p>
        </p:txBody>
      </p:sp>
      <p:sp>
        <p:nvSpPr>
          <p:cNvPr id="123" name="Google Shape;123;p19"/>
          <p:cNvSpPr txBox="1"/>
          <p:nvPr/>
        </p:nvSpPr>
        <p:spPr>
          <a:xfrm>
            <a:off x="3784456" y="6439708"/>
            <a:ext cx="41018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Sumber: https://unsplash.com/photos/5fNmWej4tAA</a:t>
            </a:r>
            <a:endParaRPr/>
          </a:p>
        </p:txBody>
      </p:sp>
      <p:pic>
        <p:nvPicPr>
          <p:cNvPr descr="Logo, company name&#10;&#10;Description automatically generated" id="124" name="Google Shape;124;p19"/>
          <p:cNvPicPr preferRelativeResize="0"/>
          <p:nvPr/>
        </p:nvPicPr>
        <p:blipFill rotWithShape="1">
          <a:blip r:embed="rId5">
            <a:alphaModFix/>
          </a:blip>
          <a:srcRect b="35213" l="333" r="-332" t="35679"/>
          <a:stretch/>
        </p:blipFill>
        <p:spPr>
          <a:xfrm>
            <a:off x="203665" y="216599"/>
            <a:ext cx="2519195" cy="5184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04" name="Shape 304"/>
        <p:cNvGrpSpPr/>
        <p:nvPr/>
      </p:nvGrpSpPr>
      <p:grpSpPr>
        <a:xfrm>
          <a:off x="0" y="0"/>
          <a:ext cx="0" cy="0"/>
          <a:chOff x="0" y="0"/>
          <a:chExt cx="0" cy="0"/>
        </a:xfrm>
      </p:grpSpPr>
      <p:sp>
        <p:nvSpPr>
          <p:cNvPr id="305" name="Google Shape;305;p2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07" name="Google Shape;307;p28"/>
          <p:cNvGrpSpPr/>
          <p:nvPr/>
        </p:nvGrpSpPr>
        <p:grpSpPr>
          <a:xfrm>
            <a:off x="-659757" y="95126"/>
            <a:ext cx="437309" cy="3187665"/>
            <a:chOff x="-659757" y="95126"/>
            <a:chExt cx="437309" cy="3187665"/>
          </a:xfrm>
        </p:grpSpPr>
        <p:sp>
          <p:nvSpPr>
            <p:cNvPr id="308" name="Google Shape;308;p2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2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2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 name="Google Shape;313;p28"/>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8"/>
          <p:cNvSpPr/>
          <p:nvPr/>
        </p:nvSpPr>
        <p:spPr>
          <a:xfrm>
            <a:off x="291933" y="1552430"/>
            <a:ext cx="11699176" cy="1876571"/>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8"/>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28"/>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Penggabungan</a:t>
            </a:r>
            <a:endParaRPr b="1" sz="2000">
              <a:solidFill>
                <a:schemeClr val="dk1"/>
              </a:solidFill>
              <a:latin typeface="Calibri"/>
              <a:ea typeface="Calibri"/>
              <a:cs typeface="Calibri"/>
              <a:sym typeface="Calibri"/>
            </a:endParaRPr>
          </a:p>
        </p:txBody>
      </p:sp>
      <p:sp>
        <p:nvSpPr>
          <p:cNvPr id="317" name="Google Shape;317;p2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19" name="Google Shape;319;p28"/>
          <p:cNvSpPr txBox="1"/>
          <p:nvPr/>
        </p:nvSpPr>
        <p:spPr>
          <a:xfrm>
            <a:off x="380475" y="1691181"/>
            <a:ext cx="1155616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Pada Kelurahan Cipinang Besar Utara, terdapat 2 wilayah SLS yang sudah tidak operasional, yaitu RT 005 RW 002 (0013) dan RT 008 RW 002 (0021). Kedua wilayah tersebut kemudian disahkan menjadi SLS baru yang bernama RT 009 RW 002 . Karena penggabungan kedua wilayah SLS tersebut tidak menggunakan salah satu nama SLS asalnya, maka kode SLS yang digunakan adalah kode SLS baru yang dibentuk oleh Koseka. Secara batas wilayah, kedua wilayah SLS dilakukan </a:t>
            </a:r>
            <a:r>
              <a:rPr i="1" lang="en-US" sz="2000">
                <a:solidFill>
                  <a:schemeClr val="lt1"/>
                </a:solidFill>
                <a:latin typeface="Calibri"/>
                <a:ea typeface="Calibri"/>
                <a:cs typeface="Calibri"/>
                <a:sym typeface="Calibri"/>
              </a:rPr>
              <a:t>merging</a:t>
            </a:r>
            <a:r>
              <a:rPr lang="en-US" sz="2000">
                <a:solidFill>
                  <a:schemeClr val="lt1"/>
                </a:solidFill>
                <a:latin typeface="Calibri"/>
                <a:ea typeface="Calibri"/>
                <a:cs typeface="Calibri"/>
                <a:sym typeface="Calibri"/>
              </a:rPr>
              <a:t>.</a:t>
            </a:r>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p:txBody>
      </p:sp>
      <p:sp>
        <p:nvSpPr>
          <p:cNvPr id="320" name="Google Shape;320;p2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8"/>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22" name="Google Shape;322;p2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descr="Table&#10;&#10;Description automatically generated" id="323" name="Google Shape;323;p28"/>
          <p:cNvPicPr preferRelativeResize="0"/>
          <p:nvPr/>
        </p:nvPicPr>
        <p:blipFill rotWithShape="1">
          <a:blip r:embed="rId3">
            <a:alphaModFix/>
          </a:blip>
          <a:srcRect b="0" l="0" r="0" t="0"/>
          <a:stretch/>
        </p:blipFill>
        <p:spPr>
          <a:xfrm>
            <a:off x="295275" y="3621638"/>
            <a:ext cx="10086975" cy="2453173"/>
          </a:xfrm>
          <a:prstGeom prst="rect">
            <a:avLst/>
          </a:prstGeom>
          <a:noFill/>
          <a:ln>
            <a:noFill/>
          </a:ln>
        </p:spPr>
      </p:pic>
      <p:sp>
        <p:nvSpPr>
          <p:cNvPr id="324" name="Google Shape;324;p28"/>
          <p:cNvSpPr txBox="1"/>
          <p:nvPr/>
        </p:nvSpPr>
        <p:spPr>
          <a:xfrm>
            <a:off x="10525125" y="3800475"/>
            <a:ext cx="142875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Diberlakukan seperti SubSLS</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Menambahkan kode Sub SLS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28" name="Shape 328"/>
        <p:cNvGrpSpPr/>
        <p:nvPr/>
      </p:nvGrpSpPr>
      <p:grpSpPr>
        <a:xfrm>
          <a:off x="0" y="0"/>
          <a:ext cx="0" cy="0"/>
          <a:chOff x="0" y="0"/>
          <a:chExt cx="0" cy="0"/>
        </a:xfrm>
      </p:grpSpPr>
      <p:sp>
        <p:nvSpPr>
          <p:cNvPr id="329" name="Google Shape;329;p2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1" name="Google Shape;331;p29"/>
          <p:cNvGrpSpPr/>
          <p:nvPr/>
        </p:nvGrpSpPr>
        <p:grpSpPr>
          <a:xfrm>
            <a:off x="-659757" y="95126"/>
            <a:ext cx="437309" cy="3187665"/>
            <a:chOff x="-659757" y="95126"/>
            <a:chExt cx="437309" cy="3187665"/>
          </a:xfrm>
        </p:grpSpPr>
        <p:sp>
          <p:nvSpPr>
            <p:cNvPr id="332" name="Google Shape;332;p2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7" name="Google Shape;337;p29"/>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9"/>
          <p:cNvSpPr/>
          <p:nvPr/>
        </p:nvSpPr>
        <p:spPr>
          <a:xfrm>
            <a:off x="291933" y="1849945"/>
            <a:ext cx="11699176" cy="1579056"/>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9"/>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9"/>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Pemekaran SLS/NON SLS</a:t>
            </a:r>
            <a:endParaRPr/>
          </a:p>
        </p:txBody>
      </p:sp>
      <p:sp>
        <p:nvSpPr>
          <p:cNvPr id="341" name="Google Shape;341;p2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43" name="Google Shape;343;p29"/>
          <p:cNvSpPr txBox="1"/>
          <p:nvPr/>
        </p:nvSpPr>
        <p:spPr>
          <a:xfrm>
            <a:off x="380476" y="2009563"/>
            <a:ext cx="11556167"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Pada Kelurahan Cipinang Besar Utara, Kecamatan Jatinegara, Kota Jakarta Timur terdapat SLS yang bernama RT 002 RW 001 (0002). Kemudian, terbentuk RT 012 RW 001 yang merupakan pecahan dari RT 002 RW 001 tersebut. </a:t>
            </a:r>
            <a:endParaRPr sz="2400">
              <a:solidFill>
                <a:schemeClr val="lt1"/>
              </a:solidFill>
              <a:latin typeface="Calibri"/>
              <a:ea typeface="Calibri"/>
              <a:cs typeface="Calibri"/>
              <a:sym typeface="Calibri"/>
            </a:endParaRPr>
          </a:p>
        </p:txBody>
      </p:sp>
      <p:sp>
        <p:nvSpPr>
          <p:cNvPr id="344" name="Google Shape;344;p2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9"/>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46" name="Google Shape;346;p29"/>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pic>
        <p:nvPicPr>
          <p:cNvPr descr="Table&#10;&#10;Description automatically generated" id="347" name="Google Shape;347;p29"/>
          <p:cNvPicPr preferRelativeResize="0"/>
          <p:nvPr/>
        </p:nvPicPr>
        <p:blipFill rotWithShape="1">
          <a:blip r:embed="rId3">
            <a:alphaModFix/>
          </a:blip>
          <a:srcRect b="0" l="0" r="0" t="0"/>
          <a:stretch/>
        </p:blipFill>
        <p:spPr>
          <a:xfrm>
            <a:off x="1228725" y="3637879"/>
            <a:ext cx="9648825" cy="26778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51" name="Shape 351"/>
        <p:cNvGrpSpPr/>
        <p:nvPr/>
      </p:nvGrpSpPr>
      <p:grpSpPr>
        <a:xfrm>
          <a:off x="0" y="0"/>
          <a:ext cx="0" cy="0"/>
          <a:chOff x="0" y="0"/>
          <a:chExt cx="0" cy="0"/>
        </a:xfrm>
      </p:grpSpPr>
      <p:sp>
        <p:nvSpPr>
          <p:cNvPr id="352" name="Google Shape;352;p3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3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54" name="Google Shape;354;p30"/>
          <p:cNvGrpSpPr/>
          <p:nvPr/>
        </p:nvGrpSpPr>
        <p:grpSpPr>
          <a:xfrm>
            <a:off x="-659757" y="95126"/>
            <a:ext cx="437309" cy="3187665"/>
            <a:chOff x="-659757" y="95126"/>
            <a:chExt cx="437309" cy="3187665"/>
          </a:xfrm>
        </p:grpSpPr>
        <p:sp>
          <p:nvSpPr>
            <p:cNvPr id="355" name="Google Shape;355;p3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3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3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3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3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0" name="Google Shape;360;p30"/>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30"/>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64" name="Google Shape;364;p3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30"/>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66" name="Google Shape;366;p3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367" name="Google Shape;367;p30"/>
          <p:cNvSpPr/>
          <p:nvPr/>
        </p:nvSpPr>
        <p:spPr>
          <a:xfrm>
            <a:off x="291933" y="1469716"/>
            <a:ext cx="11699176" cy="1796000"/>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30"/>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Berubah Tingkat/Nama SLS/Non SLS</a:t>
            </a:r>
            <a:endParaRPr/>
          </a:p>
        </p:txBody>
      </p:sp>
      <p:sp>
        <p:nvSpPr>
          <p:cNvPr id="369" name="Google Shape;369;p30"/>
          <p:cNvSpPr txBox="1"/>
          <p:nvPr/>
        </p:nvSpPr>
        <p:spPr>
          <a:xfrm>
            <a:off x="380476" y="1585022"/>
            <a:ext cx="11556167"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Di Kelurahan Cipinang Besar Utara (3172060005) RW 002 terjadi perombakan nama SLS. SLS yang semula bernama RT 006 RW 002 (0014) saat ditemukan di lapangan telah berganti menjadi RT 005 RW 002. Perubahan ini hanya mencakup pergantian nama SLS saja, sedangkan kode SLS tetap 0014 karena wilayahnya masih sama. </a:t>
            </a:r>
            <a:endParaRPr sz="2400">
              <a:solidFill>
                <a:schemeClr val="lt1"/>
              </a:solidFill>
              <a:latin typeface="Calibri"/>
              <a:ea typeface="Calibri"/>
              <a:cs typeface="Calibri"/>
              <a:sym typeface="Calibri"/>
            </a:endParaRPr>
          </a:p>
        </p:txBody>
      </p:sp>
      <p:pic>
        <p:nvPicPr>
          <p:cNvPr descr="Table&#10;&#10;Description automatically generated" id="370" name="Google Shape;370;p30"/>
          <p:cNvPicPr preferRelativeResize="0"/>
          <p:nvPr/>
        </p:nvPicPr>
        <p:blipFill rotWithShape="1">
          <a:blip r:embed="rId3">
            <a:alphaModFix/>
          </a:blip>
          <a:srcRect b="0" l="0" r="0" t="0"/>
          <a:stretch/>
        </p:blipFill>
        <p:spPr>
          <a:xfrm>
            <a:off x="1238250" y="3500470"/>
            <a:ext cx="9172575" cy="2809810"/>
          </a:xfrm>
          <a:prstGeom prst="rect">
            <a:avLst/>
          </a:prstGeom>
          <a:noFill/>
          <a:ln>
            <a:noFill/>
          </a:ln>
        </p:spPr>
      </p:pic>
      <p:sp>
        <p:nvSpPr>
          <p:cNvPr id="371" name="Google Shape;371;p30"/>
          <p:cNvSpPr/>
          <p:nvPr/>
        </p:nvSpPr>
        <p:spPr>
          <a:xfrm>
            <a:off x="1238250" y="5943600"/>
            <a:ext cx="9239250" cy="428625"/>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75" name="Shape 375"/>
        <p:cNvGrpSpPr/>
        <p:nvPr/>
      </p:nvGrpSpPr>
      <p:grpSpPr>
        <a:xfrm>
          <a:off x="0" y="0"/>
          <a:ext cx="0" cy="0"/>
          <a:chOff x="0" y="0"/>
          <a:chExt cx="0" cy="0"/>
        </a:xfrm>
      </p:grpSpPr>
      <p:sp>
        <p:nvSpPr>
          <p:cNvPr id="376" name="Google Shape;376;p3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77" name="Google Shape;377;p31"/>
          <p:cNvGrpSpPr/>
          <p:nvPr/>
        </p:nvGrpSpPr>
        <p:grpSpPr>
          <a:xfrm>
            <a:off x="666764" y="2401034"/>
            <a:ext cx="10877979" cy="4066410"/>
            <a:chOff x="468996" y="1800585"/>
            <a:chExt cx="8225107" cy="3069143"/>
          </a:xfrm>
        </p:grpSpPr>
        <p:sp>
          <p:nvSpPr>
            <p:cNvPr id="378" name="Google Shape;378;p31"/>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79" name="Google Shape;379;p31"/>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0" name="Google Shape;380;p31"/>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381" name="Google Shape;381;p31"/>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2" name="Google Shape;382;p31"/>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3" name="Google Shape;383;p31"/>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4" name="Google Shape;384;p31"/>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5" name="Google Shape;385;p31"/>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6" name="Google Shape;386;p31"/>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REGSOSEK-VK1</a:t>
            </a:r>
            <a:endParaRPr b="1" i="0" sz="7000" u="none" cap="none" strike="noStrike">
              <a:solidFill>
                <a:srgbClr val="017A87"/>
              </a:solidFill>
              <a:latin typeface="Arial"/>
              <a:ea typeface="Arial"/>
              <a:cs typeface="Arial"/>
              <a:sym typeface="Arial"/>
            </a:endParaRPr>
          </a:p>
        </p:txBody>
      </p:sp>
      <p:sp>
        <p:nvSpPr>
          <p:cNvPr id="387" name="Google Shape;387;p31"/>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388" name="Google Shape;388;p31"/>
          <p:cNvGrpSpPr/>
          <p:nvPr/>
        </p:nvGrpSpPr>
        <p:grpSpPr>
          <a:xfrm>
            <a:off x="-659757" y="95126"/>
            <a:ext cx="437309" cy="3190205"/>
            <a:chOff x="-659757" y="95126"/>
            <a:chExt cx="437309" cy="3190205"/>
          </a:xfrm>
        </p:grpSpPr>
        <p:sp>
          <p:nvSpPr>
            <p:cNvPr id="389" name="Google Shape;389;p3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1"/>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3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31"/>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4" name="Google Shape;394;p31"/>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2.2</a:t>
            </a:r>
            <a:endParaRPr b="1" sz="70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99" name="Shape 399"/>
        <p:cNvGrpSpPr/>
        <p:nvPr/>
      </p:nvGrpSpPr>
      <p:grpSpPr>
        <a:xfrm>
          <a:off x="0" y="0"/>
          <a:ext cx="0" cy="0"/>
          <a:chOff x="0" y="0"/>
          <a:chExt cx="0" cy="0"/>
        </a:xfrm>
      </p:grpSpPr>
      <p:sp>
        <p:nvSpPr>
          <p:cNvPr id="400" name="Google Shape;400;p3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3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3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3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05" name="Google Shape;405;p3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32"/>
          <p:cNvSpPr txBox="1"/>
          <p:nvPr/>
        </p:nvSpPr>
        <p:spPr>
          <a:xfrm>
            <a:off x="460095" y="130088"/>
            <a:ext cx="431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KEGUNAAN DAFTAR</a:t>
            </a:r>
            <a:endParaRPr sz="1800">
              <a:solidFill>
                <a:schemeClr val="dk1"/>
              </a:solidFill>
              <a:latin typeface="Calibri"/>
              <a:ea typeface="Calibri"/>
              <a:cs typeface="Calibri"/>
              <a:sym typeface="Calibri"/>
            </a:endParaRPr>
          </a:p>
        </p:txBody>
      </p:sp>
      <p:sp>
        <p:nvSpPr>
          <p:cNvPr id="407" name="Google Shape;407;p32"/>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2"/>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2"/>
          <p:cNvSpPr/>
          <p:nvPr/>
        </p:nvSpPr>
        <p:spPr>
          <a:xfrm>
            <a:off x="2255520" y="1837858"/>
            <a:ext cx="7772400" cy="4452152"/>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2"/>
          <p:cNvSpPr txBox="1"/>
          <p:nvPr/>
        </p:nvSpPr>
        <p:spPr>
          <a:xfrm>
            <a:off x="2370307" y="2174368"/>
            <a:ext cx="7555589"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yang memuat nama-nama kepala keluarga yang digunakan untuk melakukan tahapan verifikasi keluarga;</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Menampung informasi keluarga dalam SLS yang belum ada dalam daftar;</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Sebagai kontrol cakupan pendataan keluarga;</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Sebagai daftar yang menampung informasi status kesejahteraan keluarga hasil konfirmasi dengan Ketua SLS;</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33"/>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3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19" name="Google Shape;419;p33"/>
          <p:cNvGrpSpPr/>
          <p:nvPr/>
        </p:nvGrpSpPr>
        <p:grpSpPr>
          <a:xfrm>
            <a:off x="-659757" y="95126"/>
            <a:ext cx="437309" cy="3187665"/>
            <a:chOff x="-659757" y="95126"/>
            <a:chExt cx="437309" cy="3187665"/>
          </a:xfrm>
        </p:grpSpPr>
        <p:sp>
          <p:nvSpPr>
            <p:cNvPr id="420" name="Google Shape;420;p3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3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3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3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3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5" name="Google Shape;425;p33"/>
          <p:cNvSpPr txBox="1"/>
          <p:nvPr/>
        </p:nvSpPr>
        <p:spPr>
          <a:xfrm>
            <a:off x="7604568" y="141663"/>
            <a:ext cx="3536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EAA824"/>
                </a:solidFill>
                <a:latin typeface="Calibri"/>
                <a:ea typeface="Calibri"/>
                <a:cs typeface="Calibri"/>
                <a:sym typeface="Calibri"/>
              </a:rPr>
              <a:t>lihat buku pedoman teknis halaman</a:t>
            </a:r>
            <a:endParaRPr i="1" sz="1800">
              <a:solidFill>
                <a:srgbClr val="EAA824"/>
              </a:solidFill>
              <a:latin typeface="Calibri"/>
              <a:ea typeface="Calibri"/>
              <a:cs typeface="Calibri"/>
              <a:sym typeface="Calibri"/>
            </a:endParaRPr>
          </a:p>
        </p:txBody>
      </p:sp>
      <p:sp>
        <p:nvSpPr>
          <p:cNvPr id="426" name="Google Shape;426;p33"/>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427" name="Google Shape;427;p3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33"/>
          <p:cNvSpPr/>
          <p:nvPr/>
        </p:nvSpPr>
        <p:spPr>
          <a:xfrm>
            <a:off x="3279520" y="2162862"/>
            <a:ext cx="4268774" cy="4138335"/>
          </a:xfrm>
          <a:prstGeom prst="roundRect">
            <a:avLst>
              <a:gd fmla="val 3606" name="adj"/>
            </a:avLst>
          </a:prstGeom>
          <a:solidFill>
            <a:srgbClr val="E5FBFF"/>
          </a:solidFill>
          <a:ln cap="flat" cmpd="sng" w="12700">
            <a:solidFill>
              <a:srgbClr val="E5FB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0000"/>
              </a:solidFill>
              <a:latin typeface="Calibri"/>
              <a:ea typeface="Calibri"/>
              <a:cs typeface="Calibri"/>
              <a:sym typeface="Calibri"/>
            </a:endParaRPr>
          </a:p>
        </p:txBody>
      </p:sp>
      <p:sp>
        <p:nvSpPr>
          <p:cNvPr id="429" name="Google Shape;429;p33"/>
          <p:cNvSpPr/>
          <p:nvPr/>
        </p:nvSpPr>
        <p:spPr>
          <a:xfrm>
            <a:off x="3283194" y="1738238"/>
            <a:ext cx="4256900" cy="539618"/>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0" name="Google Shape;430;p33"/>
          <p:cNvGrpSpPr/>
          <p:nvPr/>
        </p:nvGrpSpPr>
        <p:grpSpPr>
          <a:xfrm>
            <a:off x="3397335" y="1845107"/>
            <a:ext cx="1268082" cy="286800"/>
            <a:chOff x="495775" y="1222436"/>
            <a:chExt cx="1268082" cy="286800"/>
          </a:xfrm>
        </p:grpSpPr>
        <p:sp>
          <p:nvSpPr>
            <p:cNvPr id="431" name="Google Shape;431;p33"/>
            <p:cNvSpPr/>
            <p:nvPr/>
          </p:nvSpPr>
          <p:spPr>
            <a:xfrm>
              <a:off x="495775"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33"/>
            <p:cNvSpPr/>
            <p:nvPr/>
          </p:nvSpPr>
          <p:spPr>
            <a:xfrm>
              <a:off x="986416"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33"/>
            <p:cNvSpPr/>
            <p:nvPr/>
          </p:nvSpPr>
          <p:spPr>
            <a:xfrm>
              <a:off x="1477057"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4" name="Google Shape;434;p33"/>
          <p:cNvSpPr/>
          <p:nvPr/>
        </p:nvSpPr>
        <p:spPr>
          <a:xfrm>
            <a:off x="0" y="1024217"/>
            <a:ext cx="12192000" cy="604995"/>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33"/>
          <p:cNvSpPr txBox="1"/>
          <p:nvPr/>
        </p:nvSpPr>
        <p:spPr>
          <a:xfrm>
            <a:off x="291933" y="921327"/>
            <a:ext cx="1160813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Verifikasi Keberadaan dan Tingkat Kesejahteraan Keluarga</a:t>
            </a:r>
            <a:endParaRPr b="1" sz="20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dengan REGSOSEK22-VK1</a:t>
            </a:r>
            <a:endParaRPr/>
          </a:p>
        </p:txBody>
      </p:sp>
      <p:sp>
        <p:nvSpPr>
          <p:cNvPr id="436" name="Google Shape;436;p33"/>
          <p:cNvSpPr/>
          <p:nvPr/>
        </p:nvSpPr>
        <p:spPr>
          <a:xfrm>
            <a:off x="0" y="0"/>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33"/>
          <p:cNvSpPr txBox="1"/>
          <p:nvPr/>
        </p:nvSpPr>
        <p:spPr>
          <a:xfrm>
            <a:off x="3397336" y="2344031"/>
            <a:ext cx="4150958" cy="412420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menanyakan </a:t>
            </a:r>
            <a:r>
              <a:rPr b="1" lang="en-US" sz="1800">
                <a:solidFill>
                  <a:schemeClr val="dk1"/>
                </a:solidFill>
                <a:latin typeface="Calibri"/>
                <a:ea typeface="Calibri"/>
                <a:cs typeface="Calibri"/>
                <a:sym typeface="Calibri"/>
              </a:rPr>
              <a:t>keberadaan nama-nama kepala keluarga</a:t>
            </a:r>
            <a:r>
              <a:rPr lang="en-US" sz="1800">
                <a:solidFill>
                  <a:schemeClr val="dk1"/>
                </a:solidFill>
                <a:latin typeface="Calibri"/>
                <a:ea typeface="Calibri"/>
                <a:cs typeface="Calibri"/>
                <a:sym typeface="Calibri"/>
              </a:rPr>
              <a:t> yang tertulis pada daftar kepada Ketua/Pengurus SLS.</a:t>
            </a:r>
            <a:endParaRPr/>
          </a:p>
          <a:p>
            <a:pPr indent="-457200" lvl="0" marL="457200" marR="0" rtl="0" algn="l">
              <a:spcBef>
                <a:spcPts val="60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Jika keluarga tersebut menurut ketua SLS ada, Ketua SLS </a:t>
            </a:r>
            <a:r>
              <a:rPr b="1" lang="en-US" sz="1800">
                <a:solidFill>
                  <a:schemeClr val="dk1"/>
                </a:solidFill>
                <a:latin typeface="Calibri"/>
                <a:ea typeface="Calibri"/>
                <a:cs typeface="Calibri"/>
                <a:sym typeface="Calibri"/>
              </a:rPr>
              <a:t>menentukan status/tingkat kesejahteraan keluarga</a:t>
            </a:r>
            <a:r>
              <a:rPr lang="en-US" sz="1800">
                <a:solidFill>
                  <a:schemeClr val="dk1"/>
                </a:solidFill>
                <a:latin typeface="Calibri"/>
                <a:ea typeface="Calibri"/>
                <a:cs typeface="Calibri"/>
                <a:sym typeface="Calibri"/>
              </a:rPr>
              <a:t> tersebut.</a:t>
            </a:r>
            <a:endParaRPr/>
          </a:p>
          <a:p>
            <a:pPr indent="-457200" lvl="0" marL="457200" marR="0" rtl="0" algn="l">
              <a:spcBef>
                <a:spcPts val="60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Jika terdapat keluarga yang menurut ketua SLS ada, tetapi belum tercantum pada daftar, maka </a:t>
            </a:r>
            <a:r>
              <a:rPr b="1" lang="en-US" sz="1800">
                <a:solidFill>
                  <a:schemeClr val="dk1"/>
                </a:solidFill>
                <a:latin typeface="Calibri"/>
                <a:ea typeface="Calibri"/>
                <a:cs typeface="Calibri"/>
                <a:sym typeface="Calibri"/>
              </a:rPr>
              <a:t> tambahkan pada Blok V.B </a:t>
            </a:r>
            <a:r>
              <a:rPr lang="en-US" sz="1800">
                <a:solidFill>
                  <a:schemeClr val="dk1"/>
                </a:solidFill>
                <a:latin typeface="Calibri"/>
                <a:ea typeface="Calibri"/>
                <a:cs typeface="Calibri"/>
                <a:sym typeface="Calibri"/>
              </a:rPr>
              <a:t>sekaligus diberi tingkat kesejahteraannya.</a:t>
            </a:r>
            <a:endParaRPr/>
          </a:p>
        </p:txBody>
      </p:sp>
      <p:sp>
        <p:nvSpPr>
          <p:cNvPr id="438" name="Google Shape;438;p3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39" name="Google Shape;439;p33"/>
          <p:cNvSpPr/>
          <p:nvPr/>
        </p:nvSpPr>
        <p:spPr>
          <a:xfrm>
            <a:off x="184360" y="2572941"/>
            <a:ext cx="2791925" cy="3076534"/>
          </a:xfrm>
          <a:prstGeom prst="roundRect">
            <a:avLst>
              <a:gd fmla="val 4035" name="adj"/>
            </a:avLst>
          </a:prstGeom>
          <a:noFill/>
          <a:ln cap="flat" cmpd="sng" w="19050">
            <a:solidFill>
              <a:srgbClr val="EAA82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33"/>
          <p:cNvSpPr txBox="1"/>
          <p:nvPr/>
        </p:nvSpPr>
        <p:spPr>
          <a:xfrm>
            <a:off x="283890" y="2679386"/>
            <a:ext cx="2584821"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Setelah identifikasi wilayah dan penelusuran wilayah SLS dilakukan, PPL melanjutkan tahapan verifikasi keluarga melalui Ketua / Pengurus SLS.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Instrumen:</a:t>
            </a:r>
            <a:endParaRPr/>
          </a:p>
          <a:p>
            <a:pPr indent="-457200" lvl="0" marL="45720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REGSOSEK22 – VK1;</a:t>
            </a:r>
            <a:endParaRPr/>
          </a:p>
          <a:p>
            <a:pPr indent="-457200" lvl="0" marL="45720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Peta WS;</a:t>
            </a:r>
            <a:endParaRPr/>
          </a:p>
        </p:txBody>
      </p:sp>
      <p:sp>
        <p:nvSpPr>
          <p:cNvPr id="441" name="Google Shape;441;p33"/>
          <p:cNvSpPr/>
          <p:nvPr/>
        </p:nvSpPr>
        <p:spPr>
          <a:xfrm>
            <a:off x="7743936" y="2162862"/>
            <a:ext cx="4268774" cy="4138335"/>
          </a:xfrm>
          <a:prstGeom prst="roundRect">
            <a:avLst>
              <a:gd fmla="val 3606" name="adj"/>
            </a:avLst>
          </a:prstGeom>
          <a:solidFill>
            <a:srgbClr val="E5FBFF"/>
          </a:solidFill>
          <a:ln cap="flat" cmpd="sng" w="12700">
            <a:solidFill>
              <a:srgbClr val="E5FB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0000"/>
              </a:solidFill>
              <a:latin typeface="Calibri"/>
              <a:ea typeface="Calibri"/>
              <a:cs typeface="Calibri"/>
              <a:sym typeface="Calibri"/>
            </a:endParaRPr>
          </a:p>
        </p:txBody>
      </p:sp>
      <p:sp>
        <p:nvSpPr>
          <p:cNvPr id="442" name="Google Shape;442;p33"/>
          <p:cNvSpPr/>
          <p:nvPr/>
        </p:nvSpPr>
        <p:spPr>
          <a:xfrm>
            <a:off x="7752134" y="1738238"/>
            <a:ext cx="4252375" cy="539618"/>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3" name="Google Shape;443;p33"/>
          <p:cNvGrpSpPr/>
          <p:nvPr/>
        </p:nvGrpSpPr>
        <p:grpSpPr>
          <a:xfrm>
            <a:off x="7861751" y="1845107"/>
            <a:ext cx="1268082" cy="286800"/>
            <a:chOff x="495775" y="1222436"/>
            <a:chExt cx="1268082" cy="286800"/>
          </a:xfrm>
        </p:grpSpPr>
        <p:sp>
          <p:nvSpPr>
            <p:cNvPr id="444" name="Google Shape;444;p33"/>
            <p:cNvSpPr/>
            <p:nvPr/>
          </p:nvSpPr>
          <p:spPr>
            <a:xfrm>
              <a:off x="495775"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33"/>
            <p:cNvSpPr/>
            <p:nvPr/>
          </p:nvSpPr>
          <p:spPr>
            <a:xfrm>
              <a:off x="986416"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33"/>
            <p:cNvSpPr/>
            <p:nvPr/>
          </p:nvSpPr>
          <p:spPr>
            <a:xfrm>
              <a:off x="1477057"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7" name="Google Shape;447;p33"/>
          <p:cNvSpPr txBox="1"/>
          <p:nvPr/>
        </p:nvSpPr>
        <p:spPr>
          <a:xfrm>
            <a:off x="7861752" y="2344031"/>
            <a:ext cx="4150958" cy="369331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PPL melakukan pendataan secara </a:t>
            </a:r>
            <a:r>
              <a:rPr b="1"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bangunan yang tercakup pada SLS;</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menemukan keluarga yang belum tercantum pada daftar, PPL </a:t>
            </a:r>
            <a:r>
              <a:rPr b="1" lang="en-US" sz="1800">
                <a:solidFill>
                  <a:schemeClr val="dk1"/>
                </a:solidFill>
                <a:latin typeface="Calibri"/>
                <a:ea typeface="Calibri"/>
                <a:cs typeface="Calibri"/>
                <a:sym typeface="Calibri"/>
              </a:rPr>
              <a:t>menambahkan pada Blok V.B </a:t>
            </a:r>
            <a:r>
              <a:rPr lang="en-US" sz="1800">
                <a:solidFill>
                  <a:schemeClr val="dk1"/>
                </a:solidFill>
                <a:latin typeface="Calibri"/>
                <a:ea typeface="Calibri"/>
                <a:cs typeface="Calibri"/>
                <a:sym typeface="Calibri"/>
              </a:rPr>
              <a:t>dan memperkirakan tingkat kesejahteraannya;</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terdapat keluarga yang menurut ketua SLS ada, tetapi tidak ditemukan saat </a:t>
            </a:r>
            <a:r>
              <a:rPr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dapat </a:t>
            </a:r>
            <a:r>
              <a:rPr b="1" lang="en-US" sz="1800">
                <a:solidFill>
                  <a:schemeClr val="dk1"/>
                </a:solidFill>
                <a:latin typeface="Calibri"/>
                <a:ea typeface="Calibri"/>
                <a:cs typeface="Calibri"/>
                <a:sym typeface="Calibri"/>
              </a:rPr>
              <a:t>dikonfirmasi kembali </a:t>
            </a:r>
            <a:r>
              <a:rPr lang="en-US" sz="1800">
                <a:solidFill>
                  <a:schemeClr val="dk1"/>
                </a:solidFill>
                <a:latin typeface="Calibri"/>
                <a:ea typeface="Calibri"/>
                <a:cs typeface="Calibri"/>
                <a:sym typeface="Calibri"/>
              </a:rPr>
              <a:t>dan dicoret jika informasi lapangan valid.</a:t>
            </a:r>
            <a:endParaRPr/>
          </a:p>
        </p:txBody>
      </p:sp>
      <p:sp>
        <p:nvSpPr>
          <p:cNvPr id="448" name="Google Shape;448;p33"/>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EAA824"/>
                </a:solidFill>
                <a:latin typeface="Calibri"/>
                <a:ea typeface="Calibri"/>
                <a:cs typeface="Calibri"/>
                <a:sym typeface="Calibri"/>
              </a:rPr>
              <a:t>[1]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53" name="Shape 453"/>
        <p:cNvGrpSpPr/>
        <p:nvPr/>
      </p:nvGrpSpPr>
      <p:grpSpPr>
        <a:xfrm>
          <a:off x="0" y="0"/>
          <a:ext cx="0" cy="0"/>
          <a:chOff x="0" y="0"/>
          <a:chExt cx="0" cy="0"/>
        </a:xfrm>
      </p:grpSpPr>
      <p:sp>
        <p:nvSpPr>
          <p:cNvPr id="454" name="Google Shape;454;p3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34"/>
          <p:cNvSpPr/>
          <p:nvPr/>
        </p:nvSpPr>
        <p:spPr>
          <a:xfrm>
            <a:off x="2240279" y="3992175"/>
            <a:ext cx="7772400" cy="223005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3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3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59" name="Google Shape;459;p3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3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61" name="Google Shape;461;p34"/>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
        <p:nvSpPr>
          <p:cNvPr id="462" name="Google Shape;462;p34"/>
          <p:cNvSpPr txBox="1"/>
          <p:nvPr/>
        </p:nvSpPr>
        <p:spPr>
          <a:xfrm>
            <a:off x="2556240" y="4330730"/>
            <a:ext cx="714047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REGSOSEK22-VK1 merupakan daftar verifikasi keluarga dari master SLS</a:t>
            </a:r>
            <a:r>
              <a:rPr lang="en-US" sz="2400">
                <a:solidFill>
                  <a:schemeClr val="lt1"/>
                </a:solidFill>
                <a:latin typeface="Times New Roman"/>
                <a:ea typeface="Times New Roman"/>
                <a:cs typeface="Times New Roman"/>
                <a:sym typeface="Times New Roman"/>
              </a:rPr>
              <a:t>. </a:t>
            </a:r>
            <a:r>
              <a:rPr lang="en-US" sz="2400">
                <a:solidFill>
                  <a:schemeClr val="lt1"/>
                </a:solidFill>
                <a:latin typeface="Calibri"/>
                <a:ea typeface="Calibri"/>
                <a:cs typeface="Calibri"/>
                <a:sym typeface="Calibri"/>
              </a:rPr>
              <a:t>Daftar</a:t>
            </a:r>
            <a:r>
              <a:rPr lang="en-US" sz="2400">
                <a:solidFill>
                  <a:schemeClr val="lt1"/>
                </a:solidFill>
                <a:latin typeface="Times New Roman"/>
                <a:ea typeface="Times New Roman"/>
                <a:cs typeface="Times New Roman"/>
                <a:sym typeface="Times New Roman"/>
              </a:rPr>
              <a:t> </a:t>
            </a:r>
            <a:r>
              <a:rPr lang="en-US" sz="2400">
                <a:solidFill>
                  <a:schemeClr val="lt1"/>
                </a:solidFill>
                <a:latin typeface="Calibri"/>
                <a:ea typeface="Calibri"/>
                <a:cs typeface="Calibri"/>
                <a:sym typeface="Calibri"/>
              </a:rPr>
              <a:t>ini berisi nama-nama kepala keluarga pada SLS, yang akan diidentifikasi keberadaan dan informasinya pada kegiatan Regsosek.</a:t>
            </a:r>
            <a:endParaRPr sz="2800">
              <a:solidFill>
                <a:schemeClr val="lt1"/>
              </a:solidFill>
              <a:latin typeface="Calibri"/>
              <a:ea typeface="Calibri"/>
              <a:cs typeface="Calibri"/>
              <a:sym typeface="Calibri"/>
            </a:endParaRPr>
          </a:p>
        </p:txBody>
      </p:sp>
      <p:sp>
        <p:nvSpPr>
          <p:cNvPr id="463" name="Google Shape;463;p34"/>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34"/>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5" name="Google Shape;465;p34"/>
          <p:cNvPicPr preferRelativeResize="0"/>
          <p:nvPr/>
        </p:nvPicPr>
        <p:blipFill rotWithShape="1">
          <a:blip r:embed="rId3">
            <a:alphaModFix/>
          </a:blip>
          <a:srcRect b="0" l="0" r="0" t="0"/>
          <a:stretch/>
        </p:blipFill>
        <p:spPr>
          <a:xfrm>
            <a:off x="528639" y="1111618"/>
            <a:ext cx="11134722" cy="2275457"/>
          </a:xfrm>
          <a:prstGeom prst="rect">
            <a:avLst/>
          </a:prstGeom>
          <a:noFill/>
          <a:ln>
            <a:noFill/>
          </a:ln>
        </p:spPr>
      </p:pic>
      <p:sp>
        <p:nvSpPr>
          <p:cNvPr id="466" name="Google Shape;466;p3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70" name="Shape 470"/>
        <p:cNvGrpSpPr/>
        <p:nvPr/>
      </p:nvGrpSpPr>
      <p:grpSpPr>
        <a:xfrm>
          <a:off x="0" y="0"/>
          <a:ext cx="0" cy="0"/>
          <a:chOff x="0" y="0"/>
          <a:chExt cx="0" cy="0"/>
        </a:xfrm>
      </p:grpSpPr>
      <p:sp>
        <p:nvSpPr>
          <p:cNvPr id="471" name="Google Shape;471;p3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35"/>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3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p3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3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77" name="Google Shape;477;p3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78" name="Google Shape;478;p35"/>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pic>
        <p:nvPicPr>
          <p:cNvPr id="479" name="Google Shape;479;p35"/>
          <p:cNvPicPr preferRelativeResize="0"/>
          <p:nvPr/>
        </p:nvPicPr>
        <p:blipFill rotWithShape="1">
          <a:blip r:embed="rId3">
            <a:alphaModFix/>
          </a:blip>
          <a:srcRect b="0" l="0" r="0" t="0"/>
          <a:stretch/>
        </p:blipFill>
        <p:spPr>
          <a:xfrm>
            <a:off x="240941" y="1191260"/>
            <a:ext cx="8013599" cy="5118100"/>
          </a:xfrm>
          <a:prstGeom prst="rect">
            <a:avLst/>
          </a:prstGeom>
          <a:noFill/>
          <a:ln>
            <a:noFill/>
          </a:ln>
        </p:spPr>
      </p:pic>
      <p:sp>
        <p:nvSpPr>
          <p:cNvPr id="480" name="Google Shape;480;p35"/>
          <p:cNvSpPr/>
          <p:nvPr/>
        </p:nvSpPr>
        <p:spPr>
          <a:xfrm>
            <a:off x="8429625" y="948165"/>
            <a:ext cx="3551959" cy="5382042"/>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35"/>
          <p:cNvSpPr txBox="1"/>
          <p:nvPr/>
        </p:nvSpPr>
        <p:spPr>
          <a:xfrm>
            <a:off x="8405149" y="1319070"/>
            <a:ext cx="3551959"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 s.d. (7). merupakan identitas wilayah (prefilled).</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(8). Identifikasi apakah terdapat perubahan SLS di lapangan sesuai dengan cakupan perubahan.</a:t>
            </a:r>
            <a:endParaRPr/>
          </a:p>
          <a:p>
            <a:pPr indent="-171450" lvl="0" marL="285750" marR="0" rtl="0" algn="l">
              <a:spcBef>
                <a:spcPts val="0"/>
              </a:spcBef>
              <a:spcAft>
                <a:spcPts val="0"/>
              </a:spcAft>
              <a:buClr>
                <a:schemeClr val="dk1"/>
              </a:buClr>
              <a:buSzPts val="1800"/>
              <a:buFont typeface="Noto Sans Symbols"/>
              <a:buNone/>
            </a:pPr>
            <a:r>
              <a:t/>
            </a:r>
            <a:endParaRPr i="1" sz="1800">
              <a:solidFill>
                <a:srgbClr val="000000"/>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i="1" lang="en-US" sz="1800">
                <a:solidFill>
                  <a:srgbClr val="000000"/>
                </a:solidFill>
                <a:latin typeface="Calibri"/>
                <a:ea typeface="Calibri"/>
                <a:cs typeface="Calibri"/>
                <a:sym typeface="Calibri"/>
              </a:rPr>
              <a:t>Rincian (9). Tuliskan Kode SLS/Non SLS Lapangan.</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(10). Tuliskan Nama SLS/Non SLS Lapangan </a:t>
            </a:r>
            <a:endParaRPr i="1"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p:txBody>
      </p:sp>
      <p:sp>
        <p:nvSpPr>
          <p:cNvPr id="482" name="Google Shape;482;p35"/>
          <p:cNvSpPr/>
          <p:nvPr/>
        </p:nvSpPr>
        <p:spPr>
          <a:xfrm>
            <a:off x="8429625" y="683438"/>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35"/>
          <p:cNvSpPr/>
          <p:nvPr/>
        </p:nvSpPr>
        <p:spPr>
          <a:xfrm>
            <a:off x="855218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35"/>
          <p:cNvSpPr/>
          <p:nvPr/>
        </p:nvSpPr>
        <p:spPr>
          <a:xfrm>
            <a:off x="879856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35"/>
          <p:cNvSpPr/>
          <p:nvPr/>
        </p:nvSpPr>
        <p:spPr>
          <a:xfrm>
            <a:off x="904494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89" name="Shape 489"/>
        <p:cNvGrpSpPr/>
        <p:nvPr/>
      </p:nvGrpSpPr>
      <p:grpSpPr>
        <a:xfrm>
          <a:off x="0" y="0"/>
          <a:ext cx="0" cy="0"/>
          <a:chOff x="0" y="0"/>
          <a:chExt cx="0" cy="0"/>
        </a:xfrm>
      </p:grpSpPr>
      <p:sp>
        <p:nvSpPr>
          <p:cNvPr id="490" name="Google Shape;490;p3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3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3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p3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3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3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96" name="Google Shape;496;p3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97" name="Google Shape;497;p3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pic>
        <p:nvPicPr>
          <p:cNvPr id="498" name="Google Shape;498;p36"/>
          <p:cNvPicPr preferRelativeResize="0"/>
          <p:nvPr/>
        </p:nvPicPr>
        <p:blipFill rotWithShape="1">
          <a:blip r:embed="rId3">
            <a:alphaModFix/>
          </a:blip>
          <a:srcRect b="0" l="0" r="0" t="0"/>
          <a:stretch/>
        </p:blipFill>
        <p:spPr>
          <a:xfrm>
            <a:off x="240941" y="1191260"/>
            <a:ext cx="8013599" cy="5118100"/>
          </a:xfrm>
          <a:prstGeom prst="rect">
            <a:avLst/>
          </a:prstGeom>
          <a:noFill/>
          <a:ln>
            <a:noFill/>
          </a:ln>
        </p:spPr>
      </p:pic>
      <p:sp>
        <p:nvSpPr>
          <p:cNvPr id="499" name="Google Shape;499;p36"/>
          <p:cNvSpPr/>
          <p:nvPr/>
        </p:nvSpPr>
        <p:spPr>
          <a:xfrm>
            <a:off x="8429625" y="948165"/>
            <a:ext cx="3551959" cy="5382042"/>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36"/>
          <p:cNvSpPr txBox="1"/>
          <p:nvPr/>
        </p:nvSpPr>
        <p:spPr>
          <a:xfrm>
            <a:off x="8405149" y="1096820"/>
            <a:ext cx="3551959" cy="369332"/>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p:txBody>
      </p:sp>
      <p:sp>
        <p:nvSpPr>
          <p:cNvPr id="501" name="Google Shape;501;p36"/>
          <p:cNvSpPr/>
          <p:nvPr/>
        </p:nvSpPr>
        <p:spPr>
          <a:xfrm>
            <a:off x="8429625" y="683438"/>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36"/>
          <p:cNvSpPr/>
          <p:nvPr/>
        </p:nvSpPr>
        <p:spPr>
          <a:xfrm>
            <a:off x="855218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36"/>
          <p:cNvSpPr/>
          <p:nvPr/>
        </p:nvSpPr>
        <p:spPr>
          <a:xfrm>
            <a:off x="879856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6"/>
          <p:cNvSpPr/>
          <p:nvPr/>
        </p:nvSpPr>
        <p:spPr>
          <a:xfrm>
            <a:off x="904494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36"/>
          <p:cNvSpPr txBox="1"/>
          <p:nvPr/>
        </p:nvSpPr>
        <p:spPr>
          <a:xfrm>
            <a:off x="8479319" y="1188532"/>
            <a:ext cx="3475508"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Catatan</a:t>
            </a:r>
            <a:r>
              <a:rPr lang="en-US" sz="1800">
                <a:solidFill>
                  <a:schemeClr val="dk1"/>
                </a:solidFill>
                <a:latin typeface="Calibri"/>
                <a:ea typeface="Calibri"/>
                <a:cs typeface="Calibri"/>
                <a:sym typeface="Calibri"/>
              </a:rPr>
              <a:t> :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Jika kondisi SLS di lapangan mengalami perubahan: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melaporkan kepada Koseka melalui PML;</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melanjutkan tahapan Verifikasi keluarga di SLS induk dengan daftar REGSOSEK22-VK1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verifikasi keluarga pada SLS baru menggunakan REGSOSEK22-VK2 dengan prosedur mekanisme yang ditentukan setelah mendapat kode SLS dan penugasan dari PML;</a:t>
            </a:r>
            <a:endParaRPr i="1" sz="1800">
              <a:solidFill>
                <a:schemeClr val="dk1"/>
              </a:solidFill>
              <a:latin typeface="Calibri"/>
              <a:ea typeface="Calibri"/>
              <a:cs typeface="Calibri"/>
              <a:sym typeface="Calibri"/>
            </a:endParaRPr>
          </a:p>
        </p:txBody>
      </p:sp>
      <p:sp>
        <p:nvSpPr>
          <p:cNvPr id="506" name="Google Shape;506;p36"/>
          <p:cNvSpPr/>
          <p:nvPr/>
        </p:nvSpPr>
        <p:spPr>
          <a:xfrm>
            <a:off x="198968" y="3744383"/>
            <a:ext cx="8053914" cy="2444749"/>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10" name="Shape 510"/>
        <p:cNvGrpSpPr/>
        <p:nvPr/>
      </p:nvGrpSpPr>
      <p:grpSpPr>
        <a:xfrm>
          <a:off x="0" y="0"/>
          <a:ext cx="0" cy="0"/>
          <a:chOff x="0" y="0"/>
          <a:chExt cx="0" cy="0"/>
        </a:xfrm>
      </p:grpSpPr>
      <p:sp>
        <p:nvSpPr>
          <p:cNvPr id="511" name="Google Shape;511;p3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3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3" name="Google Shape;513;p37"/>
          <p:cNvCxnSpPr/>
          <p:nvPr/>
        </p:nvCxnSpPr>
        <p:spPr>
          <a:xfrm>
            <a:off x="0" y="6331853"/>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514" name="Google Shape;514;p37"/>
          <p:cNvCxnSpPr/>
          <p:nvPr/>
        </p:nvCxnSpPr>
        <p:spPr>
          <a:xfrm>
            <a:off x="0" y="3760103"/>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515" name="Google Shape;515;p3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6" name="Google Shape;516;p3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3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3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19" name="Google Shape;519;p37"/>
          <p:cNvSpPr txBox="1"/>
          <p:nvPr/>
        </p:nvSpPr>
        <p:spPr>
          <a:xfrm>
            <a:off x="3537130" y="3601570"/>
            <a:ext cx="826098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(1) Jumlah Keluarga Sebelum Verifikasi (prefilled);</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(2) Jumlah Keluarga Hasil Verifikasi, disalin dari nomor urut keluarga terbesar Blok VA – VB kolom (6) halaman terakhir;</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(3) disalin dari halaman terakhir Blok VB rincian C sesuai dengan variabelnya yang terdiri dari:</a:t>
            </a:r>
            <a:endParaRPr i="1" sz="1800">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(3.1) Jumlah Keluarga menurut Status Kesejahteraan: Sangat Miskin;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(3.2) Jumlah Keluarga menurut Status Kesejahteraan: Miskin; dan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(3.3) Jumlah Keluarga menurut Status Kesejahteraan: Tidak Miskin. </a:t>
            </a:r>
            <a:endParaRPr b="0" i="1" sz="1800" u="none" cap="none" strike="noStrike">
              <a:solidFill>
                <a:schemeClr val="lt1"/>
              </a:solidFill>
              <a:latin typeface="Calibri"/>
              <a:ea typeface="Calibri"/>
              <a:cs typeface="Calibri"/>
              <a:sym typeface="Calibri"/>
            </a:endParaRPr>
          </a:p>
        </p:txBody>
      </p:sp>
      <p:pic>
        <p:nvPicPr>
          <p:cNvPr descr="Diagram&#10;&#10;Description automatically generated" id="520" name="Google Shape;520;p37"/>
          <p:cNvPicPr preferRelativeResize="0"/>
          <p:nvPr/>
        </p:nvPicPr>
        <p:blipFill rotWithShape="1">
          <a:blip r:embed="rId3">
            <a:alphaModFix/>
          </a:blip>
          <a:srcRect b="0" l="0" r="0" t="0"/>
          <a:stretch/>
        </p:blipFill>
        <p:spPr>
          <a:xfrm>
            <a:off x="-271463" y="3194853"/>
            <a:ext cx="3514726" cy="3514726"/>
          </a:xfrm>
          <a:prstGeom prst="rect">
            <a:avLst/>
          </a:prstGeom>
          <a:noFill/>
          <a:ln>
            <a:noFill/>
          </a:ln>
        </p:spPr>
      </p:pic>
      <p:sp>
        <p:nvSpPr>
          <p:cNvPr id="521" name="Google Shape;521;p3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22" name="Google Shape;522;p3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descr="A picture containing diagram&#10;&#10;Description automatically generated" id="523" name="Google Shape;523;p37"/>
          <p:cNvPicPr preferRelativeResize="0"/>
          <p:nvPr/>
        </p:nvPicPr>
        <p:blipFill rotWithShape="1">
          <a:blip r:embed="rId4">
            <a:alphaModFix/>
          </a:blip>
          <a:srcRect b="0" l="0" r="0" t="0"/>
          <a:stretch/>
        </p:blipFill>
        <p:spPr>
          <a:xfrm>
            <a:off x="1443951" y="1240860"/>
            <a:ext cx="9784262" cy="1965020"/>
          </a:xfrm>
          <a:prstGeom prst="rect">
            <a:avLst/>
          </a:prstGeom>
          <a:noFill/>
          <a:ln>
            <a:noFill/>
          </a:ln>
        </p:spPr>
      </p:pic>
      <p:sp>
        <p:nvSpPr>
          <p:cNvPr id="524" name="Google Shape;524;p37"/>
          <p:cNvSpPr/>
          <p:nvPr/>
        </p:nvSpPr>
        <p:spPr>
          <a:xfrm>
            <a:off x="1514475" y="2524125"/>
            <a:ext cx="4524375" cy="5715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7"/>
          <p:cNvSpPr txBox="1"/>
          <p:nvPr/>
        </p:nvSpPr>
        <p:spPr>
          <a:xfrm>
            <a:off x="6038850" y="733425"/>
            <a:ext cx="5238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Perhatikan!!! Penghitungan Jumlah Keluarga Verifikasi</a:t>
            </a:r>
            <a:endParaRPr sz="1800">
              <a:solidFill>
                <a:srgbClr val="FFFF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8" name="Shape 128"/>
        <p:cNvGrpSpPr/>
        <p:nvPr/>
      </p:nvGrpSpPr>
      <p:grpSpPr>
        <a:xfrm>
          <a:off x="0" y="0"/>
          <a:ext cx="0" cy="0"/>
          <a:chOff x="0" y="0"/>
          <a:chExt cx="0" cy="0"/>
        </a:xfrm>
      </p:grpSpPr>
      <p:sp>
        <p:nvSpPr>
          <p:cNvPr id="129" name="Google Shape;129;p2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0" name="Google Shape;130;p20"/>
          <p:cNvGrpSpPr/>
          <p:nvPr/>
        </p:nvGrpSpPr>
        <p:grpSpPr>
          <a:xfrm>
            <a:off x="666764" y="2401034"/>
            <a:ext cx="10877979" cy="4066410"/>
            <a:chOff x="468996" y="1800585"/>
            <a:chExt cx="8225107" cy="3069143"/>
          </a:xfrm>
        </p:grpSpPr>
        <p:sp>
          <p:nvSpPr>
            <p:cNvPr id="131" name="Google Shape;131;p20"/>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2" name="Google Shape;132;p20"/>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3" name="Google Shape;133;p20"/>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134" name="Google Shape;134;p20"/>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5" name="Google Shape;135;p20"/>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6" name="Google Shape;136;p20"/>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7" name="Google Shape;137;p20"/>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8" name="Google Shape;138;p20"/>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9" name="Google Shape;139;p20"/>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PENGGUNAAN DAFTAR / FORM</a:t>
            </a:r>
            <a:endParaRPr b="1" i="0" sz="7000" u="none" cap="none" strike="noStrike">
              <a:solidFill>
                <a:srgbClr val="017A87"/>
              </a:solidFill>
              <a:latin typeface="Arial"/>
              <a:ea typeface="Arial"/>
              <a:cs typeface="Arial"/>
              <a:sym typeface="Arial"/>
            </a:endParaRPr>
          </a:p>
        </p:txBody>
      </p:sp>
      <p:sp>
        <p:nvSpPr>
          <p:cNvPr id="140" name="Google Shape;140;p20"/>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141" name="Google Shape;141;p20"/>
          <p:cNvGrpSpPr/>
          <p:nvPr/>
        </p:nvGrpSpPr>
        <p:grpSpPr>
          <a:xfrm>
            <a:off x="-659757" y="95126"/>
            <a:ext cx="437309" cy="3190205"/>
            <a:chOff x="-659757" y="95126"/>
            <a:chExt cx="437309" cy="3190205"/>
          </a:xfrm>
        </p:grpSpPr>
        <p:sp>
          <p:nvSpPr>
            <p:cNvPr id="142" name="Google Shape;142;p2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2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0"/>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0"/>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 name="Google Shape;147;p20"/>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30" name="Shape 530"/>
        <p:cNvGrpSpPr/>
        <p:nvPr/>
      </p:nvGrpSpPr>
      <p:grpSpPr>
        <a:xfrm>
          <a:off x="0" y="0"/>
          <a:ext cx="0" cy="0"/>
          <a:chOff x="0" y="0"/>
          <a:chExt cx="0" cy="0"/>
        </a:xfrm>
      </p:grpSpPr>
      <p:sp>
        <p:nvSpPr>
          <p:cNvPr id="531" name="Google Shape;531;p3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8"/>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4" name="Google Shape;534;p3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3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37" name="Google Shape;537;p3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38" name="Google Shape;538;p3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pic>
        <p:nvPicPr>
          <p:cNvPr id="539" name="Google Shape;539;p38"/>
          <p:cNvPicPr preferRelativeResize="0"/>
          <p:nvPr/>
        </p:nvPicPr>
        <p:blipFill rotWithShape="1">
          <a:blip r:embed="rId3">
            <a:alphaModFix/>
          </a:blip>
          <a:srcRect b="0" l="0" r="0" t="0"/>
          <a:stretch/>
        </p:blipFill>
        <p:spPr>
          <a:xfrm>
            <a:off x="662476" y="1241424"/>
            <a:ext cx="10867048" cy="2568575"/>
          </a:xfrm>
          <a:prstGeom prst="rect">
            <a:avLst/>
          </a:prstGeom>
          <a:noFill/>
          <a:ln>
            <a:noFill/>
          </a:ln>
        </p:spPr>
      </p:pic>
      <p:sp>
        <p:nvSpPr>
          <p:cNvPr id="540" name="Google Shape;540;p38"/>
          <p:cNvSpPr/>
          <p:nvPr/>
        </p:nvSpPr>
        <p:spPr>
          <a:xfrm>
            <a:off x="6069577" y="4164392"/>
            <a:ext cx="5406100" cy="1996078"/>
          </a:xfrm>
          <a:prstGeom prst="roundRect">
            <a:avLst>
              <a:gd fmla="val 3927"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38"/>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38"/>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8"/>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38"/>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38"/>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verifikasi, serta tanda tangan petugas lapangan.</a:t>
            </a:r>
            <a:endParaRPr i="1" sz="2000">
              <a:solidFill>
                <a:schemeClr val="dk1"/>
              </a:solidFill>
              <a:latin typeface="Calibri"/>
              <a:ea typeface="Calibri"/>
              <a:cs typeface="Calibri"/>
              <a:sym typeface="Calibri"/>
            </a:endParaRPr>
          </a:p>
        </p:txBody>
      </p:sp>
      <p:pic>
        <p:nvPicPr>
          <p:cNvPr id="546" name="Google Shape;546;p38"/>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547" name="Google Shape;547;p38"/>
          <p:cNvSpPr/>
          <p:nvPr/>
        </p:nvSpPr>
        <p:spPr>
          <a:xfrm>
            <a:off x="0" y="4661533"/>
            <a:ext cx="2543175" cy="1434467"/>
          </a:xfrm>
          <a:prstGeom prst="rect">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38"/>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53" name="Shape 553"/>
        <p:cNvGrpSpPr/>
        <p:nvPr/>
      </p:nvGrpSpPr>
      <p:grpSpPr>
        <a:xfrm>
          <a:off x="0" y="0"/>
          <a:ext cx="0" cy="0"/>
          <a:chOff x="0" y="0"/>
          <a:chExt cx="0" cy="0"/>
        </a:xfrm>
      </p:grpSpPr>
      <p:sp>
        <p:nvSpPr>
          <p:cNvPr id="554" name="Google Shape;554;p3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3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3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3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560" name="Google Shape;560;p39"/>
          <p:cNvPicPr preferRelativeResize="0"/>
          <p:nvPr/>
        </p:nvPicPr>
        <p:blipFill rotWithShape="1">
          <a:blip r:embed="rId3">
            <a:alphaModFix/>
          </a:blip>
          <a:srcRect b="0" l="0" r="0" t="0"/>
          <a:stretch/>
        </p:blipFill>
        <p:spPr>
          <a:xfrm>
            <a:off x="1212484" y="1304542"/>
            <a:ext cx="3804758" cy="2596898"/>
          </a:xfrm>
          <a:prstGeom prst="rect">
            <a:avLst/>
          </a:prstGeom>
          <a:noFill/>
          <a:ln>
            <a:noFill/>
          </a:ln>
        </p:spPr>
      </p:pic>
      <p:pic>
        <p:nvPicPr>
          <p:cNvPr id="561" name="Google Shape;561;p39"/>
          <p:cNvPicPr preferRelativeResize="0"/>
          <p:nvPr/>
        </p:nvPicPr>
        <p:blipFill rotWithShape="1">
          <a:blip r:embed="rId4">
            <a:alphaModFix/>
          </a:blip>
          <a:srcRect b="0" l="0" r="0" t="0"/>
          <a:stretch/>
        </p:blipFill>
        <p:spPr>
          <a:xfrm>
            <a:off x="5187260" y="1289690"/>
            <a:ext cx="4130208" cy="2611749"/>
          </a:xfrm>
          <a:prstGeom prst="rect">
            <a:avLst/>
          </a:prstGeom>
          <a:noFill/>
          <a:ln>
            <a:noFill/>
          </a:ln>
        </p:spPr>
      </p:pic>
      <p:sp>
        <p:nvSpPr>
          <p:cNvPr id="562" name="Google Shape;562;p39"/>
          <p:cNvSpPr/>
          <p:nvPr/>
        </p:nvSpPr>
        <p:spPr>
          <a:xfrm>
            <a:off x="1212485" y="4181475"/>
            <a:ext cx="3804758" cy="2310765"/>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39"/>
          <p:cNvSpPr/>
          <p:nvPr/>
        </p:nvSpPr>
        <p:spPr>
          <a:xfrm>
            <a:off x="1212485" y="4067175"/>
            <a:ext cx="3804758"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39"/>
          <p:cNvSpPr/>
          <p:nvPr/>
        </p:nvSpPr>
        <p:spPr>
          <a:xfrm>
            <a:off x="1382502"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39"/>
          <p:cNvSpPr/>
          <p:nvPr/>
        </p:nvSpPr>
        <p:spPr>
          <a:xfrm>
            <a:off x="1714445"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39"/>
          <p:cNvSpPr/>
          <p:nvPr/>
        </p:nvSpPr>
        <p:spPr>
          <a:xfrm>
            <a:off x="2040666"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39"/>
          <p:cNvSpPr txBox="1"/>
          <p:nvPr/>
        </p:nvSpPr>
        <p:spPr>
          <a:xfrm>
            <a:off x="1382502" y="4755564"/>
            <a:ext cx="34099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Digunakan untuk mengisi segala informasi terkait verifikasi keluarga yang perlu untuk dicantumkan. </a:t>
            </a:r>
            <a:endParaRPr i="1" sz="1800">
              <a:solidFill>
                <a:schemeClr val="dk1"/>
              </a:solidFill>
              <a:latin typeface="Calibri"/>
              <a:ea typeface="Calibri"/>
              <a:cs typeface="Calibri"/>
              <a:sym typeface="Calibri"/>
            </a:endParaRPr>
          </a:p>
        </p:txBody>
      </p:sp>
      <p:sp>
        <p:nvSpPr>
          <p:cNvPr id="568" name="Google Shape;568;p39"/>
          <p:cNvSpPr/>
          <p:nvPr/>
        </p:nvSpPr>
        <p:spPr>
          <a:xfrm>
            <a:off x="5187259" y="4181475"/>
            <a:ext cx="4130207" cy="2310765"/>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39"/>
          <p:cNvSpPr/>
          <p:nvPr/>
        </p:nvSpPr>
        <p:spPr>
          <a:xfrm>
            <a:off x="5187260" y="4067175"/>
            <a:ext cx="4130206"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39"/>
          <p:cNvSpPr/>
          <p:nvPr/>
        </p:nvSpPr>
        <p:spPr>
          <a:xfrm>
            <a:off x="5357277"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39"/>
          <p:cNvSpPr/>
          <p:nvPr/>
        </p:nvSpPr>
        <p:spPr>
          <a:xfrm>
            <a:off x="5689220"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39"/>
          <p:cNvSpPr/>
          <p:nvPr/>
        </p:nvSpPr>
        <p:spPr>
          <a:xfrm>
            <a:off x="6015441"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39"/>
          <p:cNvSpPr txBox="1"/>
          <p:nvPr/>
        </p:nvSpPr>
        <p:spPr>
          <a:xfrm>
            <a:off x="5357277" y="4755564"/>
            <a:ext cx="3752378" cy="102746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i="1" lang="en-US" sz="1800">
                <a:solidFill>
                  <a:srgbClr val="000000"/>
                </a:solidFill>
                <a:latin typeface="Calibri"/>
                <a:ea typeface="Calibri"/>
                <a:cs typeface="Calibri"/>
                <a:sym typeface="Calibri"/>
              </a:rPr>
              <a:t>Rincian ini diisi oleh Ketua/Pengurus SLS/Non SLS dengan membubuhkan nama lengkap serta tanda tangan. </a:t>
            </a:r>
            <a:endParaRPr i="1" sz="1800">
              <a:solidFill>
                <a:schemeClr val="dk1"/>
              </a:solidFill>
              <a:latin typeface="Arial"/>
              <a:ea typeface="Arial"/>
              <a:cs typeface="Arial"/>
              <a:sym typeface="Arial"/>
            </a:endParaRPr>
          </a:p>
        </p:txBody>
      </p:sp>
      <p:sp>
        <p:nvSpPr>
          <p:cNvPr id="574" name="Google Shape;574;p39"/>
          <p:cNvSpPr/>
          <p:nvPr/>
        </p:nvSpPr>
        <p:spPr>
          <a:xfrm>
            <a:off x="9577647" y="1983333"/>
            <a:ext cx="3972560" cy="3972560"/>
          </a:xfrm>
          <a:prstGeom prst="ellipse">
            <a:avLst/>
          </a:prstGeom>
          <a:solidFill>
            <a:srgbClr val="FFC93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5" name="Google Shape;575;p39"/>
          <p:cNvPicPr preferRelativeResize="0"/>
          <p:nvPr/>
        </p:nvPicPr>
        <p:blipFill rotWithShape="1">
          <a:blip r:embed="rId5">
            <a:alphaModFix/>
          </a:blip>
          <a:srcRect b="13153" l="48323" r="0" t="29037"/>
          <a:stretch/>
        </p:blipFill>
        <p:spPr>
          <a:xfrm>
            <a:off x="8265266" y="945440"/>
            <a:ext cx="5284941" cy="5911997"/>
          </a:xfrm>
          <a:prstGeom prst="rect">
            <a:avLst/>
          </a:prstGeom>
          <a:noFill/>
          <a:ln>
            <a:noFill/>
          </a:ln>
        </p:spPr>
      </p:pic>
      <p:sp>
        <p:nvSpPr>
          <p:cNvPr id="576" name="Google Shape;576;p3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77" name="Google Shape;577;p39"/>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578" name="Google Shape;578;p39"/>
          <p:cNvSpPr/>
          <p:nvPr/>
        </p:nvSpPr>
        <p:spPr>
          <a:xfrm>
            <a:off x="-370118" y="1289690"/>
            <a:ext cx="1267265" cy="259689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39"/>
          <p:cNvSpPr/>
          <p:nvPr/>
        </p:nvSpPr>
        <p:spPr>
          <a:xfrm>
            <a:off x="-370118" y="4344333"/>
            <a:ext cx="1267265" cy="198504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39"/>
          <p:cNvSpPr/>
          <p:nvPr/>
        </p:nvSpPr>
        <p:spPr>
          <a:xfrm>
            <a:off x="751429" y="1727200"/>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39"/>
          <p:cNvSpPr/>
          <p:nvPr/>
        </p:nvSpPr>
        <p:spPr>
          <a:xfrm>
            <a:off x="751429" y="221590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39"/>
          <p:cNvSpPr/>
          <p:nvPr/>
        </p:nvSpPr>
        <p:spPr>
          <a:xfrm>
            <a:off x="751429" y="2704618"/>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39"/>
          <p:cNvSpPr/>
          <p:nvPr/>
        </p:nvSpPr>
        <p:spPr>
          <a:xfrm>
            <a:off x="751429" y="3193327"/>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39"/>
          <p:cNvSpPr/>
          <p:nvPr/>
        </p:nvSpPr>
        <p:spPr>
          <a:xfrm>
            <a:off x="751429" y="4689165"/>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39"/>
          <p:cNvSpPr/>
          <p:nvPr/>
        </p:nvSpPr>
        <p:spPr>
          <a:xfrm>
            <a:off x="751429" y="5177874"/>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39"/>
          <p:cNvSpPr/>
          <p:nvPr/>
        </p:nvSpPr>
        <p:spPr>
          <a:xfrm>
            <a:off x="751429" y="563561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91" name="Shape 591"/>
        <p:cNvGrpSpPr/>
        <p:nvPr/>
      </p:nvGrpSpPr>
      <p:grpSpPr>
        <a:xfrm>
          <a:off x="0" y="0"/>
          <a:ext cx="0" cy="0"/>
          <a:chOff x="0" y="0"/>
          <a:chExt cx="0" cy="0"/>
        </a:xfrm>
      </p:grpSpPr>
      <p:sp>
        <p:nvSpPr>
          <p:cNvPr id="592" name="Google Shape;592;p4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40"/>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4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4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4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4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98" name="Google Shape;598;p4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99" name="Google Shape;599;p4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[8]</a:t>
            </a:r>
            <a:endParaRPr/>
          </a:p>
        </p:txBody>
      </p:sp>
      <p:pic>
        <p:nvPicPr>
          <p:cNvPr descr="Table&#10;&#10;Description automatically generated" id="600" name="Google Shape;600;p40"/>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01" name="Google Shape;601;p40"/>
          <p:cNvSpPr/>
          <p:nvPr/>
        </p:nvSpPr>
        <p:spPr>
          <a:xfrm>
            <a:off x="7210425" y="1676400"/>
            <a:ext cx="2667000" cy="333375"/>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p40"/>
          <p:cNvSpPr/>
          <p:nvPr/>
        </p:nvSpPr>
        <p:spPr>
          <a:xfrm>
            <a:off x="752474" y="2676525"/>
            <a:ext cx="560070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 name="Google Shape;603;p40"/>
          <p:cNvSpPr/>
          <p:nvPr/>
        </p:nvSpPr>
        <p:spPr>
          <a:xfrm>
            <a:off x="6821329" y="4344669"/>
            <a:ext cx="5101590" cy="1938656"/>
          </a:xfrm>
          <a:prstGeom prst="roundRect">
            <a:avLst>
              <a:gd fmla="val 4994"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 name="Google Shape;604;p40"/>
          <p:cNvSpPr txBox="1"/>
          <p:nvPr/>
        </p:nvSpPr>
        <p:spPr>
          <a:xfrm>
            <a:off x="7026973" y="4512081"/>
            <a:ext cx="474268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Jika terjadi perubahan nama atau alamat di lapangan, perbaiki isian dengan cara mencoret dan menuliskan nama dan/atau alamat baru berdasar Ketua SLS atau hasil door to door.</a:t>
            </a:r>
            <a:endParaRPr i="1" sz="2000">
              <a:solidFill>
                <a:schemeClr val="dk1"/>
              </a:solidFill>
              <a:latin typeface="Calibri"/>
              <a:ea typeface="Calibri"/>
              <a:cs typeface="Calibri"/>
              <a:sym typeface="Calibri"/>
            </a:endParaRPr>
          </a:p>
        </p:txBody>
      </p:sp>
      <p:sp>
        <p:nvSpPr>
          <p:cNvPr id="605" name="Google Shape;605;p40"/>
          <p:cNvSpPr/>
          <p:nvPr/>
        </p:nvSpPr>
        <p:spPr>
          <a:xfrm>
            <a:off x="10095547" y="1249046"/>
            <a:ext cx="1970247" cy="2224405"/>
          </a:xfrm>
          <a:prstGeom prst="roundRect">
            <a:avLst>
              <a:gd fmla="val 4994"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40"/>
          <p:cNvSpPr txBox="1"/>
          <p:nvPr/>
        </p:nvSpPr>
        <p:spPr>
          <a:xfrm>
            <a:off x="10205942" y="1535517"/>
            <a:ext cx="1706595"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dk1"/>
                </a:solidFill>
                <a:latin typeface="Calibri"/>
                <a:ea typeface="Calibri"/>
                <a:cs typeface="Calibri"/>
                <a:sym typeface="Calibri"/>
              </a:rPr>
              <a:t>Kolom (1) - kolom (3) sudah terisi (prefilled) dari hasil SP2020</a:t>
            </a:r>
            <a:endParaRPr i="1"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11" name="Shape 611"/>
        <p:cNvGrpSpPr/>
        <p:nvPr/>
      </p:nvGrpSpPr>
      <p:grpSpPr>
        <a:xfrm>
          <a:off x="0" y="0"/>
          <a:ext cx="0" cy="0"/>
          <a:chOff x="0" y="0"/>
          <a:chExt cx="0" cy="0"/>
        </a:xfrm>
      </p:grpSpPr>
      <p:sp>
        <p:nvSpPr>
          <p:cNvPr id="612" name="Google Shape;612;p4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4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4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 name="Google Shape;615;p4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4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4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18" name="Google Shape;618;p4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19" name="Google Shape;619;p41"/>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[9]</a:t>
            </a:r>
            <a:endParaRPr/>
          </a:p>
        </p:txBody>
      </p:sp>
      <p:pic>
        <p:nvPicPr>
          <p:cNvPr descr="Table&#10;&#10;Description automatically generated" id="620" name="Google Shape;620;p41"/>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21" name="Google Shape;621;p41"/>
          <p:cNvSpPr/>
          <p:nvPr/>
        </p:nvSpPr>
        <p:spPr>
          <a:xfrm>
            <a:off x="6391274" y="2562225"/>
            <a:ext cx="99060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41"/>
          <p:cNvSpPr/>
          <p:nvPr/>
        </p:nvSpPr>
        <p:spPr>
          <a:xfrm>
            <a:off x="2470785" y="5725795"/>
            <a:ext cx="2996565" cy="643255"/>
          </a:xfrm>
          <a:prstGeom prst="roundRect">
            <a:avLst>
              <a:gd fmla="val 4994" name="adj"/>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3" name="Google Shape;623;p41"/>
          <p:cNvSpPr txBox="1"/>
          <p:nvPr/>
        </p:nvSpPr>
        <p:spPr>
          <a:xfrm>
            <a:off x="2612136" y="5847962"/>
            <a:ext cx="28948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FFFF"/>
                </a:solidFill>
                <a:latin typeface="Calibri"/>
                <a:ea typeface="Calibri"/>
                <a:cs typeface="Calibri"/>
                <a:sym typeface="Calibri"/>
              </a:rPr>
              <a:t>Informasi dari Ketua SLS</a:t>
            </a:r>
            <a:endParaRPr sz="1800">
              <a:solidFill>
                <a:srgbClr val="FFFFFF"/>
              </a:solidFill>
              <a:latin typeface="Calibri"/>
              <a:ea typeface="Calibri"/>
              <a:cs typeface="Calibri"/>
              <a:sym typeface="Calibri"/>
            </a:endParaRPr>
          </a:p>
        </p:txBody>
      </p:sp>
      <p:sp>
        <p:nvSpPr>
          <p:cNvPr id="624" name="Google Shape;624;p41"/>
          <p:cNvSpPr/>
          <p:nvPr/>
        </p:nvSpPr>
        <p:spPr>
          <a:xfrm>
            <a:off x="8829674" y="2562225"/>
            <a:ext cx="108585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29" name="Shape 629"/>
        <p:cNvGrpSpPr/>
        <p:nvPr/>
      </p:nvGrpSpPr>
      <p:grpSpPr>
        <a:xfrm>
          <a:off x="0" y="0"/>
          <a:ext cx="0" cy="0"/>
          <a:chOff x="0" y="0"/>
          <a:chExt cx="0" cy="0"/>
        </a:xfrm>
      </p:grpSpPr>
      <p:sp>
        <p:nvSpPr>
          <p:cNvPr id="630" name="Google Shape;630;p4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4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4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4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4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4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36" name="Google Shape;636;p42"/>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37" name="Google Shape;637;p42"/>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[10]</a:t>
            </a:r>
            <a:endParaRPr/>
          </a:p>
        </p:txBody>
      </p:sp>
      <p:pic>
        <p:nvPicPr>
          <p:cNvPr descr="Table&#10;&#10;Description automatically generated" id="638" name="Google Shape;638;p42"/>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39" name="Google Shape;639;p42"/>
          <p:cNvSpPr/>
          <p:nvPr/>
        </p:nvSpPr>
        <p:spPr>
          <a:xfrm>
            <a:off x="7286624" y="2562225"/>
            <a:ext cx="1666875"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42"/>
          <p:cNvSpPr/>
          <p:nvPr/>
        </p:nvSpPr>
        <p:spPr>
          <a:xfrm>
            <a:off x="2470785" y="5725795"/>
            <a:ext cx="4072890" cy="643255"/>
          </a:xfrm>
          <a:prstGeom prst="roundRect">
            <a:avLst>
              <a:gd fmla="val 4994" name="adj"/>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1" name="Google Shape;641;p42"/>
          <p:cNvSpPr txBox="1"/>
          <p:nvPr/>
        </p:nvSpPr>
        <p:spPr>
          <a:xfrm>
            <a:off x="2612136" y="5847962"/>
            <a:ext cx="40664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FFFF"/>
                </a:solidFill>
                <a:latin typeface="Calibri"/>
                <a:ea typeface="Calibri"/>
                <a:cs typeface="Calibri"/>
                <a:sym typeface="Calibri"/>
              </a:rPr>
              <a:t>Informasi dari tahapan door to door</a:t>
            </a:r>
            <a:endParaRPr sz="1800">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46" name="Shape 646"/>
        <p:cNvGrpSpPr/>
        <p:nvPr/>
      </p:nvGrpSpPr>
      <p:grpSpPr>
        <a:xfrm>
          <a:off x="0" y="0"/>
          <a:ext cx="0" cy="0"/>
          <a:chOff x="0" y="0"/>
          <a:chExt cx="0" cy="0"/>
        </a:xfrm>
      </p:grpSpPr>
      <p:sp>
        <p:nvSpPr>
          <p:cNvPr id="647" name="Google Shape;647;p4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4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 name="Google Shape;649;p43"/>
          <p:cNvSpPr/>
          <p:nvPr/>
        </p:nvSpPr>
        <p:spPr>
          <a:xfrm>
            <a:off x="-11576" y="4328159"/>
            <a:ext cx="12203576" cy="21046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Google Shape;650;p4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1" name="Google Shape;651;p4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4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4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654" name="Google Shape;654;p43"/>
          <p:cNvPicPr preferRelativeResize="0"/>
          <p:nvPr/>
        </p:nvPicPr>
        <p:blipFill rotWithShape="1">
          <a:blip r:embed="rId3">
            <a:alphaModFix/>
          </a:blip>
          <a:srcRect b="42249" l="0" r="0" t="0"/>
          <a:stretch/>
        </p:blipFill>
        <p:spPr>
          <a:xfrm>
            <a:off x="613410" y="1112582"/>
            <a:ext cx="10950517" cy="2494218"/>
          </a:xfrm>
          <a:prstGeom prst="rect">
            <a:avLst/>
          </a:prstGeom>
          <a:noFill/>
          <a:ln>
            <a:noFill/>
          </a:ln>
        </p:spPr>
      </p:pic>
      <p:sp>
        <p:nvSpPr>
          <p:cNvPr id="655" name="Google Shape;655;p4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56" name="Google Shape;656;p43"/>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[11]</a:t>
            </a:r>
            <a:endParaRPr/>
          </a:p>
        </p:txBody>
      </p:sp>
      <p:sp>
        <p:nvSpPr>
          <p:cNvPr id="657" name="Google Shape;657;p43"/>
          <p:cNvSpPr txBox="1"/>
          <p:nvPr/>
        </p:nvSpPr>
        <p:spPr>
          <a:xfrm>
            <a:off x="1385372" y="4455806"/>
            <a:ext cx="10205791" cy="12958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Kolom (4) Keberadaan Keluarga. Identifikasi keberadaan keluarga dengan rincian kode sebagai berikut.</a:t>
            </a:r>
            <a:endParaRPr/>
          </a:p>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0 – Tidak Ditemukan &gt;&gt; stop isian, lanjutkan verifikasi ke keluarga selanjutnya </a:t>
            </a:r>
            <a:endParaRPr i="1"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1 – Ditemukan &gt;&gt; lanjutkan ke kolom (5) dan seterusnya </a:t>
            </a:r>
            <a:endParaRPr i="1"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62" name="Shape 662"/>
        <p:cNvGrpSpPr/>
        <p:nvPr/>
      </p:nvGrpSpPr>
      <p:grpSpPr>
        <a:xfrm>
          <a:off x="0" y="0"/>
          <a:ext cx="0" cy="0"/>
          <a:chOff x="0" y="0"/>
          <a:chExt cx="0" cy="0"/>
        </a:xfrm>
      </p:grpSpPr>
      <p:sp>
        <p:nvSpPr>
          <p:cNvPr id="663" name="Google Shape;663;p4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4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44"/>
          <p:cNvSpPr/>
          <p:nvPr/>
        </p:nvSpPr>
        <p:spPr>
          <a:xfrm>
            <a:off x="-11576" y="4328159"/>
            <a:ext cx="12203576" cy="21046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4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4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4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69" name="Google Shape;669;p44"/>
          <p:cNvSpPr/>
          <p:nvPr/>
        </p:nvSpPr>
        <p:spPr>
          <a:xfrm>
            <a:off x="460339" y="4084107"/>
            <a:ext cx="5669661" cy="2643805"/>
          </a:xfrm>
          <a:prstGeom prst="roundRect">
            <a:avLst>
              <a:gd fmla="val 7500"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44"/>
          <p:cNvSpPr/>
          <p:nvPr/>
        </p:nvSpPr>
        <p:spPr>
          <a:xfrm>
            <a:off x="460340" y="4044545"/>
            <a:ext cx="5669660" cy="34544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44"/>
          <p:cNvSpPr/>
          <p:nvPr/>
        </p:nvSpPr>
        <p:spPr>
          <a:xfrm>
            <a:off x="64184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44"/>
          <p:cNvSpPr/>
          <p:nvPr/>
        </p:nvSpPr>
        <p:spPr>
          <a:xfrm>
            <a:off x="92759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44"/>
          <p:cNvSpPr/>
          <p:nvPr/>
        </p:nvSpPr>
        <p:spPr>
          <a:xfrm>
            <a:off x="121334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44"/>
          <p:cNvSpPr/>
          <p:nvPr/>
        </p:nvSpPr>
        <p:spPr>
          <a:xfrm>
            <a:off x="6226639" y="4084107"/>
            <a:ext cx="5438044" cy="2627549"/>
          </a:xfrm>
          <a:prstGeom prst="roundRect">
            <a:avLst>
              <a:gd fmla="val 7500"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44"/>
          <p:cNvSpPr txBox="1"/>
          <p:nvPr/>
        </p:nvSpPr>
        <p:spPr>
          <a:xfrm>
            <a:off x="6429473" y="4140049"/>
            <a:ext cx="4850859"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(6) No. Urut Keluarga Hasil Verifikasi. Tuliskan nomor urut mulai 1, 2, dst.</a:t>
            </a:r>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(7) s.d. kolom (9) Status Kesejahteraan Keluarga. Isikan tanda cek (√) pada salah satu kolom dengan rincian : 	1 – Sangat miskin</a:t>
            </a:r>
            <a:endParaRPr/>
          </a:p>
          <a:p>
            <a:pPr indent="0" lvl="0" marL="0" marR="0" rtl="0" algn="l">
              <a:spcBef>
                <a:spcPts val="0"/>
              </a:spcBef>
              <a:spcAft>
                <a:spcPts val="0"/>
              </a:spcAft>
              <a:buNone/>
            </a:pPr>
            <a:r>
              <a:rPr i="1" lang="en-US" sz="1600">
                <a:solidFill>
                  <a:schemeClr val="dk1"/>
                </a:solidFill>
                <a:latin typeface="Calibri"/>
                <a:ea typeface="Calibri"/>
                <a:cs typeface="Calibri"/>
                <a:sym typeface="Calibri"/>
              </a:rPr>
              <a:t>		2 – Miskin</a:t>
            </a:r>
            <a:endParaRPr/>
          </a:p>
          <a:p>
            <a:pPr indent="0" lvl="0" marL="0" marR="0" rtl="0" algn="l">
              <a:spcBef>
                <a:spcPts val="0"/>
              </a:spcBef>
              <a:spcAft>
                <a:spcPts val="0"/>
              </a:spcAft>
              <a:buNone/>
            </a:pPr>
            <a:r>
              <a:rPr i="1" lang="en-US" sz="1600">
                <a:solidFill>
                  <a:schemeClr val="dk1"/>
                </a:solidFill>
                <a:latin typeface="Calibri"/>
                <a:ea typeface="Calibri"/>
                <a:cs typeface="Calibri"/>
                <a:sym typeface="Calibri"/>
              </a:rPr>
              <a:t>                   		3 – Tidak miskin</a:t>
            </a:r>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Pada setiap halaman, isikan rincian jumlah keluarga yang ditemukan secara keseluruhan dan berdasarkan tingkat kesejahteraannya.</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Noto Sans Symbols"/>
              <a:buNone/>
            </a:pPr>
            <a:r>
              <a:t/>
            </a:r>
            <a:endParaRPr i="1" sz="1600">
              <a:solidFill>
                <a:schemeClr val="dk1"/>
              </a:solidFill>
              <a:latin typeface="Calibri"/>
              <a:ea typeface="Calibri"/>
              <a:cs typeface="Calibri"/>
              <a:sym typeface="Calibri"/>
            </a:endParaRPr>
          </a:p>
        </p:txBody>
      </p:sp>
      <p:sp>
        <p:nvSpPr>
          <p:cNvPr id="676" name="Google Shape;676;p4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7" name="Google Shape;677;p4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78" name="Google Shape;678;p44"/>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[12]</a:t>
            </a:r>
            <a:endParaRPr/>
          </a:p>
        </p:txBody>
      </p:sp>
      <p:grpSp>
        <p:nvGrpSpPr>
          <p:cNvPr id="679" name="Google Shape;679;p44"/>
          <p:cNvGrpSpPr/>
          <p:nvPr/>
        </p:nvGrpSpPr>
        <p:grpSpPr>
          <a:xfrm>
            <a:off x="1749425" y="1045330"/>
            <a:ext cx="8693149" cy="2829373"/>
            <a:chOff x="1517651" y="1048474"/>
            <a:chExt cx="8918734" cy="2902794"/>
          </a:xfrm>
        </p:grpSpPr>
        <p:pic>
          <p:nvPicPr>
            <p:cNvPr id="680" name="Google Shape;680;p44"/>
            <p:cNvPicPr preferRelativeResize="0"/>
            <p:nvPr/>
          </p:nvPicPr>
          <p:blipFill rotWithShape="1">
            <a:blip r:embed="rId3">
              <a:alphaModFix/>
            </a:blip>
            <a:srcRect b="42249" l="0" r="0" t="0"/>
            <a:stretch/>
          </p:blipFill>
          <p:spPr>
            <a:xfrm>
              <a:off x="1517651" y="1048474"/>
              <a:ext cx="8906510" cy="2028651"/>
            </a:xfrm>
            <a:prstGeom prst="rect">
              <a:avLst/>
            </a:prstGeom>
            <a:noFill/>
            <a:ln>
              <a:noFill/>
            </a:ln>
          </p:spPr>
        </p:pic>
        <p:pic>
          <p:nvPicPr>
            <p:cNvPr id="681" name="Google Shape;681;p44"/>
            <p:cNvPicPr preferRelativeResize="0"/>
            <p:nvPr/>
          </p:nvPicPr>
          <p:blipFill rotWithShape="1">
            <a:blip r:embed="rId4">
              <a:alphaModFix/>
            </a:blip>
            <a:srcRect b="0" l="0" r="0" t="0"/>
            <a:stretch/>
          </p:blipFill>
          <p:spPr>
            <a:xfrm>
              <a:off x="1517651" y="3088897"/>
              <a:ext cx="8918734" cy="862371"/>
            </a:xfrm>
            <a:prstGeom prst="rect">
              <a:avLst/>
            </a:prstGeom>
            <a:noFill/>
            <a:ln>
              <a:noFill/>
            </a:ln>
          </p:spPr>
        </p:pic>
      </p:grpSp>
      <p:sp>
        <p:nvSpPr>
          <p:cNvPr id="682" name="Google Shape;682;p44"/>
          <p:cNvSpPr txBox="1"/>
          <p:nvPr/>
        </p:nvSpPr>
        <p:spPr>
          <a:xfrm>
            <a:off x="460339" y="4448086"/>
            <a:ext cx="5597886"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(5) No. Urut Bangunan Tempat Tinggal. Tuliskan nomor urut mulai 1, 2, dst berdasarkan urutan bangunan tempat tinggal yang ditemukan di lapangan.</a:t>
            </a:r>
            <a:endParaRPr i="1" sz="1600">
              <a:solidFill>
                <a:schemeClr val="dk1"/>
              </a:solidFill>
              <a:latin typeface="Calibri"/>
              <a:ea typeface="Calibri"/>
              <a:cs typeface="Calibri"/>
              <a:sym typeface="Calibri"/>
            </a:endParaRPr>
          </a:p>
        </p:txBody>
      </p:sp>
      <p:sp>
        <p:nvSpPr>
          <p:cNvPr id="683" name="Google Shape;683;p44"/>
          <p:cNvSpPr txBox="1"/>
          <p:nvPr/>
        </p:nvSpPr>
        <p:spPr>
          <a:xfrm>
            <a:off x="415983" y="5277417"/>
            <a:ext cx="5597886" cy="143423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000000"/>
              </a:buClr>
              <a:buSzPts val="1600"/>
              <a:buFont typeface="Noto Sans Symbols"/>
              <a:buChar char="❖"/>
            </a:pPr>
            <a:r>
              <a:rPr i="1" lang="en-US" sz="1600">
                <a:solidFill>
                  <a:srgbClr val="000000"/>
                </a:solidFill>
                <a:latin typeface="Calibri"/>
                <a:ea typeface="Calibri"/>
                <a:cs typeface="Calibri"/>
                <a:sym typeface="Calibri"/>
              </a:rPr>
              <a:t>Setiap nomor urut bangunan pada kolom ini disalin dan dibuat noktah pada peta WS sesuai dengan posisi di lapangan. </a:t>
            </a:r>
            <a:endParaRPr i="1"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PPL memberikan noktah dan nomor urut bangunan pada peta WS sesuai isian REGSOSEK22-VK1 </a:t>
            </a:r>
            <a:endParaRPr i="1" sz="1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88" name="Shape 688"/>
        <p:cNvGrpSpPr/>
        <p:nvPr/>
      </p:nvGrpSpPr>
      <p:grpSpPr>
        <a:xfrm>
          <a:off x="0" y="0"/>
          <a:ext cx="0" cy="0"/>
          <a:chOff x="0" y="0"/>
          <a:chExt cx="0" cy="0"/>
        </a:xfrm>
      </p:grpSpPr>
      <p:sp>
        <p:nvSpPr>
          <p:cNvPr id="689" name="Google Shape;689;p4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45"/>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4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4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4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94" name="Google Shape;694;p4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45"/>
          <p:cNvSpPr txBox="1"/>
          <p:nvPr/>
        </p:nvSpPr>
        <p:spPr>
          <a:xfrm>
            <a:off x="327876" y="3941658"/>
            <a:ext cx="357989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Blok VB. merupakan baris kosong yang berfungsi untuk menampung informasi keluarga yang ditemukan di lapangan sesuai cakupan SLS, tetapi belum tercantum di dalam daftar VA.</a:t>
            </a:r>
            <a:endParaRPr i="1" sz="1800">
              <a:solidFill>
                <a:schemeClr val="lt1"/>
              </a:solidFill>
              <a:latin typeface="Calibri"/>
              <a:ea typeface="Calibri"/>
              <a:cs typeface="Calibri"/>
              <a:sym typeface="Calibri"/>
            </a:endParaRPr>
          </a:p>
        </p:txBody>
      </p:sp>
      <p:sp>
        <p:nvSpPr>
          <p:cNvPr id="696" name="Google Shape;696;p45"/>
          <p:cNvSpPr/>
          <p:nvPr/>
        </p:nvSpPr>
        <p:spPr>
          <a:xfrm>
            <a:off x="231121" y="3638087"/>
            <a:ext cx="3781425"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45"/>
          <p:cNvSpPr txBox="1"/>
          <p:nvPr/>
        </p:nvSpPr>
        <p:spPr>
          <a:xfrm>
            <a:off x="4388917" y="3659826"/>
            <a:ext cx="757196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800"/>
              <a:buFont typeface="Noto Sans Symbols"/>
              <a:buChar char="❖"/>
            </a:pPr>
            <a:r>
              <a:rPr i="1" lang="en-US" sz="1800">
                <a:solidFill>
                  <a:srgbClr val="FFFFFF"/>
                </a:solidFill>
                <a:latin typeface="Calibri"/>
                <a:ea typeface="Calibri"/>
                <a:cs typeface="Calibri"/>
                <a:sym typeface="Calibri"/>
              </a:rPr>
              <a:t>Keluarga baru yang dicakup dalam Blok VB di antaranya:</a:t>
            </a:r>
            <a:endParaRPr/>
          </a:p>
          <a:p>
            <a:pPr indent="-342900" lvl="1" marL="800100" marR="0" rtl="0" algn="l">
              <a:spcBef>
                <a:spcPts val="0"/>
              </a:spcBef>
              <a:spcAft>
                <a:spcPts val="0"/>
              </a:spcAft>
              <a:buClr>
                <a:srgbClr val="FFFFFF"/>
              </a:buClr>
              <a:buSzPts val="1800"/>
              <a:buFont typeface="Calibri"/>
              <a:buAutoNum type="arabicPeriod"/>
            </a:pPr>
            <a:r>
              <a:rPr b="0" i="1" lang="en-US" sz="1800" u="none" cap="none" strike="noStrike">
                <a:solidFill>
                  <a:srgbClr val="FFFFFF"/>
                </a:solidFill>
                <a:latin typeface="Calibri"/>
                <a:ea typeface="Calibri"/>
                <a:cs typeface="Calibri"/>
                <a:sym typeface="Calibri"/>
              </a:rPr>
              <a:t>Keluarga yang memenuhi konsep kependudukan, tetapi belum tercantum pada Blok VA.</a:t>
            </a:r>
            <a:endParaRPr/>
          </a:p>
          <a:p>
            <a:pPr indent="-342900" lvl="1" marL="800100" marR="0" rtl="0" algn="l">
              <a:spcBef>
                <a:spcPts val="0"/>
              </a:spcBef>
              <a:spcAft>
                <a:spcPts val="0"/>
              </a:spcAft>
              <a:buClr>
                <a:srgbClr val="FFFFFF"/>
              </a:buClr>
              <a:buSzPts val="1800"/>
              <a:buFont typeface="Calibri"/>
              <a:buAutoNum type="arabicPeriod"/>
            </a:pPr>
            <a:r>
              <a:rPr b="0" i="1" lang="en-US" sz="1800" u="none" cap="none" strike="noStrike">
                <a:solidFill>
                  <a:srgbClr val="FFFFFF"/>
                </a:solidFill>
                <a:latin typeface="Calibri"/>
                <a:ea typeface="Calibri"/>
                <a:cs typeface="Calibri"/>
                <a:sym typeface="Calibri"/>
              </a:rPr>
              <a:t>Anggota keluarga yang telah menikah, namun masih tergabung dalam 1 kartu keluarga dengan orang tuanya.</a:t>
            </a:r>
            <a:endParaRPr b="0" i="1" sz="1800" u="none" cap="none" strike="noStrike">
              <a:solidFill>
                <a:srgbClr val="FFFFFF"/>
              </a:solidFill>
              <a:latin typeface="Calibri"/>
              <a:ea typeface="Calibri"/>
              <a:cs typeface="Calibri"/>
              <a:sym typeface="Calibri"/>
            </a:endParaRPr>
          </a:p>
        </p:txBody>
      </p:sp>
      <p:sp>
        <p:nvSpPr>
          <p:cNvPr id="698" name="Google Shape;698;p45"/>
          <p:cNvSpPr/>
          <p:nvPr/>
        </p:nvSpPr>
        <p:spPr>
          <a:xfrm>
            <a:off x="4214077" y="3638087"/>
            <a:ext cx="7777032" cy="2741772"/>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4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00" name="Google Shape;700;p45"/>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[13]</a:t>
            </a:r>
            <a:endParaRPr/>
          </a:p>
        </p:txBody>
      </p:sp>
      <p:pic>
        <p:nvPicPr>
          <p:cNvPr id="701" name="Google Shape;701;p45"/>
          <p:cNvPicPr preferRelativeResize="0"/>
          <p:nvPr/>
        </p:nvPicPr>
        <p:blipFill rotWithShape="1">
          <a:blip r:embed="rId3">
            <a:alphaModFix/>
          </a:blip>
          <a:srcRect b="0" l="0" r="0" t="0"/>
          <a:stretch/>
        </p:blipFill>
        <p:spPr>
          <a:xfrm>
            <a:off x="653472" y="1040256"/>
            <a:ext cx="10882800" cy="2476189"/>
          </a:xfrm>
          <a:prstGeom prst="rect">
            <a:avLst/>
          </a:prstGeom>
          <a:noFill/>
          <a:ln>
            <a:noFill/>
          </a:ln>
        </p:spPr>
      </p:pic>
      <p:sp>
        <p:nvSpPr>
          <p:cNvPr id="702" name="Google Shape;702;p45"/>
          <p:cNvSpPr txBox="1"/>
          <p:nvPr/>
        </p:nvSpPr>
        <p:spPr>
          <a:xfrm>
            <a:off x="4385733" y="5187634"/>
            <a:ext cx="747243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800"/>
              <a:buFont typeface="Noto Sans Symbols"/>
              <a:buChar char="❖"/>
            </a:pPr>
            <a:r>
              <a:rPr i="1" lang="en-US" sz="1800">
                <a:solidFill>
                  <a:srgbClr val="FFFFFF"/>
                </a:solidFill>
                <a:latin typeface="Calibri"/>
                <a:ea typeface="Calibri"/>
                <a:cs typeface="Calibri"/>
                <a:sym typeface="Calibri"/>
              </a:rPr>
              <a:t>Untuk keluarga baru yang ditemukan (ketika door to door lapangan), verifikasi status kesejahteraan dilakukan oleh PPL dengan memperhatikan kemiripan kondisi dari status yang diberikan Ketua SLS atau penciri miskin fisik bangunan.</a:t>
            </a:r>
            <a:r>
              <a:rPr lang="en-US" sz="1800">
                <a:solidFill>
                  <a:srgbClr val="FFFFFF"/>
                </a:solidFill>
                <a:latin typeface="Calibri"/>
                <a:ea typeface="Calibri"/>
                <a:cs typeface="Calibri"/>
                <a:sym typeface="Calibri"/>
              </a:rPr>
              <a:t>​</a:t>
            </a:r>
            <a:endParaRPr sz="1800">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07" name="Shape 707"/>
        <p:cNvGrpSpPr/>
        <p:nvPr/>
      </p:nvGrpSpPr>
      <p:grpSpPr>
        <a:xfrm>
          <a:off x="0" y="0"/>
          <a:ext cx="0" cy="0"/>
          <a:chOff x="0" y="0"/>
          <a:chExt cx="0" cy="0"/>
        </a:xfrm>
      </p:grpSpPr>
      <p:sp>
        <p:nvSpPr>
          <p:cNvPr id="708" name="Google Shape;708;p4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4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4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4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4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13" name="Google Shape;713;p4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4" name="Google Shape;714;p46"/>
          <p:cNvSpPr txBox="1"/>
          <p:nvPr/>
        </p:nvSpPr>
        <p:spPr>
          <a:xfrm>
            <a:off x="713683" y="4323677"/>
            <a:ext cx="11018595"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(1) : Tuliskan nomor urut keluarga baru dengan nomor urut melanjutkan nomor urut keluarga terbesar pada blok VA;</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(2) : Tuliskan nama kepala keluarga baru, dan nama salah satu anggota keluarganya;</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(3) : Tuliskan alamat keluarga tersebut tinggal;</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(4) : Telah terisi kode 2 (keluarga baru);</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(5) : Tuliskan nomor bangunan tempat tinggal sesuai urutan posisi bangunan yang didatangi;</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(6) : Tuliskan nomor urut keluarga hasil verifikasi melanjutkan nomor urut sebelumnya;</a:t>
            </a:r>
            <a:endParaRPr/>
          </a:p>
        </p:txBody>
      </p:sp>
      <p:sp>
        <p:nvSpPr>
          <p:cNvPr id="715" name="Google Shape;715;p46"/>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4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17" name="Google Shape;717;p46"/>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[14]</a:t>
            </a:r>
            <a:endParaRPr/>
          </a:p>
        </p:txBody>
      </p:sp>
      <p:pic>
        <p:nvPicPr>
          <p:cNvPr id="718" name="Google Shape;718;p46"/>
          <p:cNvPicPr preferRelativeResize="0"/>
          <p:nvPr/>
        </p:nvPicPr>
        <p:blipFill rotWithShape="1">
          <a:blip r:embed="rId3">
            <a:alphaModFix/>
          </a:blip>
          <a:srcRect b="0" l="0" r="0" t="0"/>
          <a:stretch/>
        </p:blipFill>
        <p:spPr>
          <a:xfrm>
            <a:off x="486150" y="1284987"/>
            <a:ext cx="11219699" cy="25528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23" name="Shape 723"/>
        <p:cNvGrpSpPr/>
        <p:nvPr/>
      </p:nvGrpSpPr>
      <p:grpSpPr>
        <a:xfrm>
          <a:off x="0" y="0"/>
          <a:ext cx="0" cy="0"/>
          <a:chOff x="0" y="0"/>
          <a:chExt cx="0" cy="0"/>
        </a:xfrm>
      </p:grpSpPr>
      <p:sp>
        <p:nvSpPr>
          <p:cNvPr id="724" name="Google Shape;724;p4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4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4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4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4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29" name="Google Shape;729;p4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0" name="Google Shape;730;p47"/>
          <p:cNvSpPr txBox="1"/>
          <p:nvPr/>
        </p:nvSpPr>
        <p:spPr>
          <a:xfrm>
            <a:off x="727906" y="4609840"/>
            <a:ext cx="1074777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(7) - Kolom (9) : Tuliskan tanda cek pada salah satu kolom, berdasarkan informasi Ketua/Pengurus SLS (untuk Keluarga Baru yang ditambahkan berdasar ketua SLS), atau oleh PPL (untuk keluarga baru yang ditemukan di lapangan saat door to door)</a:t>
            </a:r>
            <a:endParaRPr/>
          </a:p>
        </p:txBody>
      </p:sp>
      <p:sp>
        <p:nvSpPr>
          <p:cNvPr id="731" name="Google Shape;731;p47"/>
          <p:cNvSpPr/>
          <p:nvPr/>
        </p:nvSpPr>
        <p:spPr>
          <a:xfrm>
            <a:off x="445499" y="4206688"/>
            <a:ext cx="11317009" cy="1766095"/>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4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33" name="Google Shape;733;p47"/>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[15]</a:t>
            </a:r>
            <a:endParaRPr/>
          </a:p>
        </p:txBody>
      </p:sp>
      <p:pic>
        <p:nvPicPr>
          <p:cNvPr id="734" name="Google Shape;734;p47"/>
          <p:cNvPicPr preferRelativeResize="0"/>
          <p:nvPr/>
        </p:nvPicPr>
        <p:blipFill rotWithShape="1">
          <a:blip r:embed="rId3">
            <a:alphaModFix/>
          </a:blip>
          <a:srcRect b="0" l="0" r="0" t="0"/>
          <a:stretch/>
        </p:blipFill>
        <p:spPr>
          <a:xfrm>
            <a:off x="628242" y="1295886"/>
            <a:ext cx="10951522" cy="249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51" name="Shape 151"/>
        <p:cNvGrpSpPr/>
        <p:nvPr/>
      </p:nvGrpSpPr>
      <p:grpSpPr>
        <a:xfrm>
          <a:off x="0" y="0"/>
          <a:ext cx="0" cy="0"/>
          <a:chOff x="0" y="0"/>
          <a:chExt cx="0" cy="0"/>
        </a:xfrm>
      </p:grpSpPr>
      <p:sp>
        <p:nvSpPr>
          <p:cNvPr id="152" name="Google Shape;152;p2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2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2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2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2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21"/>
          <p:cNvSpPr txBox="1"/>
          <p:nvPr/>
        </p:nvSpPr>
        <p:spPr>
          <a:xfrm>
            <a:off x="131175" y="130088"/>
            <a:ext cx="49208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PENGGUNAAN DAFTAR</a:t>
            </a:r>
            <a:endParaRPr sz="3200">
              <a:solidFill>
                <a:schemeClr val="lt1"/>
              </a:solidFill>
              <a:latin typeface="Libre Franklin Medium"/>
              <a:ea typeface="Libre Franklin Medium"/>
              <a:cs typeface="Libre Franklin Medium"/>
              <a:sym typeface="Libre Franklin Medium"/>
            </a:endParaRPr>
          </a:p>
        </p:txBody>
      </p:sp>
      <p:sp>
        <p:nvSpPr>
          <p:cNvPr id="158" name="Google Shape;158;p2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Suplemen halaman ….</a:t>
            </a:r>
            <a:endParaRPr/>
          </a:p>
        </p:txBody>
      </p:sp>
      <p:sp>
        <p:nvSpPr>
          <p:cNvPr id="159" name="Google Shape;159;p21"/>
          <p:cNvSpPr/>
          <p:nvPr/>
        </p:nvSpPr>
        <p:spPr>
          <a:xfrm>
            <a:off x="728661" y="2603725"/>
            <a:ext cx="2942912" cy="2953809"/>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1"/>
          <p:cNvSpPr/>
          <p:nvPr/>
        </p:nvSpPr>
        <p:spPr>
          <a:xfrm>
            <a:off x="602428" y="2428870"/>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1"/>
          <p:cNvSpPr txBox="1"/>
          <p:nvPr/>
        </p:nvSpPr>
        <p:spPr>
          <a:xfrm>
            <a:off x="584392" y="2184989"/>
            <a:ext cx="4443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1</a:t>
            </a:r>
            <a:endParaRPr/>
          </a:p>
        </p:txBody>
      </p:sp>
      <p:sp>
        <p:nvSpPr>
          <p:cNvPr id="162" name="Google Shape;162;p21"/>
          <p:cNvSpPr/>
          <p:nvPr/>
        </p:nvSpPr>
        <p:spPr>
          <a:xfrm>
            <a:off x="4547341" y="2603725"/>
            <a:ext cx="2955442" cy="2953809"/>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1"/>
          <p:cNvSpPr/>
          <p:nvPr/>
        </p:nvSpPr>
        <p:spPr>
          <a:xfrm>
            <a:off x="4407260" y="2390567"/>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1"/>
          <p:cNvSpPr txBox="1"/>
          <p:nvPr/>
        </p:nvSpPr>
        <p:spPr>
          <a:xfrm>
            <a:off x="4378640" y="2146686"/>
            <a:ext cx="4475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2</a:t>
            </a:r>
            <a:endParaRPr/>
          </a:p>
        </p:txBody>
      </p:sp>
      <p:sp>
        <p:nvSpPr>
          <p:cNvPr id="165" name="Google Shape;165;p21"/>
          <p:cNvSpPr/>
          <p:nvPr/>
        </p:nvSpPr>
        <p:spPr>
          <a:xfrm>
            <a:off x="8366300" y="2603725"/>
            <a:ext cx="3103609" cy="3705225"/>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21"/>
          <p:cNvSpPr/>
          <p:nvPr/>
        </p:nvSpPr>
        <p:spPr>
          <a:xfrm>
            <a:off x="8209604" y="2390567"/>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21"/>
          <p:cNvSpPr txBox="1"/>
          <p:nvPr/>
        </p:nvSpPr>
        <p:spPr>
          <a:xfrm>
            <a:off x="8180984" y="2146686"/>
            <a:ext cx="4475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3</a:t>
            </a:r>
            <a:endParaRPr/>
          </a:p>
        </p:txBody>
      </p:sp>
      <p:sp>
        <p:nvSpPr>
          <p:cNvPr id="168" name="Google Shape;168;p21"/>
          <p:cNvSpPr txBox="1"/>
          <p:nvPr/>
        </p:nvSpPr>
        <p:spPr>
          <a:xfrm>
            <a:off x="532722" y="1204786"/>
            <a:ext cx="92390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142850"/>
                </a:solidFill>
                <a:latin typeface="Calibri"/>
                <a:ea typeface="Calibri"/>
                <a:cs typeface="Calibri"/>
                <a:sym typeface="Calibri"/>
              </a:rPr>
              <a:t>Daftar/Form pada Tahap Verifikasi Keluarga, diantaranya:</a:t>
            </a:r>
            <a:endParaRPr/>
          </a:p>
        </p:txBody>
      </p:sp>
      <p:sp>
        <p:nvSpPr>
          <p:cNvPr id="169" name="Google Shape;169;p21"/>
          <p:cNvSpPr/>
          <p:nvPr/>
        </p:nvSpPr>
        <p:spPr>
          <a:xfrm>
            <a:off x="8994064" y="1204786"/>
            <a:ext cx="3197935"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21"/>
          <p:cNvSpPr/>
          <p:nvPr/>
        </p:nvSpPr>
        <p:spPr>
          <a:xfrm>
            <a:off x="8497114" y="1059982"/>
            <a:ext cx="728935" cy="728935"/>
          </a:xfrm>
          <a:prstGeom prst="ellipse">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1"/>
          <p:cNvSpPr/>
          <p:nvPr/>
        </p:nvSpPr>
        <p:spPr>
          <a:xfrm>
            <a:off x="-22180" y="1204786"/>
            <a:ext cx="641827"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able&#10;&#10;Description automatically generated" id="172" name="Google Shape;172;p21"/>
          <p:cNvPicPr preferRelativeResize="0"/>
          <p:nvPr/>
        </p:nvPicPr>
        <p:blipFill rotWithShape="1">
          <a:blip r:embed="rId3">
            <a:alphaModFix/>
          </a:blip>
          <a:srcRect b="0" l="0" r="0" t="0"/>
          <a:stretch/>
        </p:blipFill>
        <p:spPr>
          <a:xfrm>
            <a:off x="824589" y="2942681"/>
            <a:ext cx="2743200" cy="2299788"/>
          </a:xfrm>
          <a:prstGeom prst="rect">
            <a:avLst/>
          </a:prstGeom>
          <a:noFill/>
          <a:ln>
            <a:noFill/>
          </a:ln>
        </p:spPr>
      </p:pic>
      <p:pic>
        <p:nvPicPr>
          <p:cNvPr descr="Table&#10;&#10;Description automatically generated" id="173" name="Google Shape;173;p21"/>
          <p:cNvPicPr preferRelativeResize="0"/>
          <p:nvPr/>
        </p:nvPicPr>
        <p:blipFill rotWithShape="1">
          <a:blip r:embed="rId4">
            <a:alphaModFix/>
          </a:blip>
          <a:srcRect b="0" l="0" r="0" t="0"/>
          <a:stretch/>
        </p:blipFill>
        <p:spPr>
          <a:xfrm>
            <a:off x="4645173" y="2897829"/>
            <a:ext cx="2743200" cy="2241326"/>
          </a:xfrm>
          <a:prstGeom prst="rect">
            <a:avLst/>
          </a:prstGeom>
          <a:noFill/>
          <a:ln>
            <a:noFill/>
          </a:ln>
        </p:spPr>
      </p:pic>
      <p:pic>
        <p:nvPicPr>
          <p:cNvPr descr="Graphical user interface, application, table&#10;&#10;Description automatically generated" id="174" name="Google Shape;174;p21"/>
          <p:cNvPicPr preferRelativeResize="0"/>
          <p:nvPr/>
        </p:nvPicPr>
        <p:blipFill rotWithShape="1">
          <a:blip r:embed="rId5">
            <a:alphaModFix/>
          </a:blip>
          <a:srcRect b="0" l="0" r="0" t="0"/>
          <a:stretch/>
        </p:blipFill>
        <p:spPr>
          <a:xfrm>
            <a:off x="8571589" y="2735327"/>
            <a:ext cx="2743200" cy="3455329"/>
          </a:xfrm>
          <a:prstGeom prst="rect">
            <a:avLst/>
          </a:prstGeom>
          <a:noFill/>
          <a:ln>
            <a:noFill/>
          </a:ln>
        </p:spPr>
      </p:pic>
      <p:sp>
        <p:nvSpPr>
          <p:cNvPr id="175" name="Google Shape;175;p21"/>
          <p:cNvSpPr txBox="1"/>
          <p:nvPr/>
        </p:nvSpPr>
        <p:spPr>
          <a:xfrm>
            <a:off x="1190624"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REGSOSEK22-VK1</a:t>
            </a:r>
            <a:endParaRPr/>
          </a:p>
        </p:txBody>
      </p:sp>
      <p:sp>
        <p:nvSpPr>
          <p:cNvPr id="176" name="Google Shape;176;p21"/>
          <p:cNvSpPr txBox="1"/>
          <p:nvPr/>
        </p:nvSpPr>
        <p:spPr>
          <a:xfrm>
            <a:off x="5000624"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REGSOSEK22-VK2</a:t>
            </a:r>
            <a:endParaRPr/>
          </a:p>
        </p:txBody>
      </p:sp>
      <p:sp>
        <p:nvSpPr>
          <p:cNvPr id="177" name="Google Shape;177;p21"/>
          <p:cNvSpPr txBox="1"/>
          <p:nvPr/>
        </p:nvSpPr>
        <p:spPr>
          <a:xfrm>
            <a:off x="8839199"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REGSOSEK22-PSLS</a:t>
            </a:r>
            <a:endParaRPr/>
          </a:p>
        </p:txBody>
      </p:sp>
      <p:sp>
        <p:nvSpPr>
          <p:cNvPr id="178" name="Google Shape;178;p21"/>
          <p:cNvSpPr txBox="1"/>
          <p:nvPr/>
        </p:nvSpPr>
        <p:spPr>
          <a:xfrm>
            <a:off x="4933781"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39" name="Shape 739"/>
        <p:cNvGrpSpPr/>
        <p:nvPr/>
      </p:nvGrpSpPr>
      <p:grpSpPr>
        <a:xfrm>
          <a:off x="0" y="0"/>
          <a:ext cx="0" cy="0"/>
          <a:chOff x="0" y="0"/>
          <a:chExt cx="0" cy="0"/>
        </a:xfrm>
      </p:grpSpPr>
      <p:sp>
        <p:nvSpPr>
          <p:cNvPr id="740" name="Google Shape;740;p4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48"/>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4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 name="Google Shape;743;p4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4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45" name="Google Shape;745;p4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6" name="Google Shape;746;p48"/>
          <p:cNvSpPr txBox="1"/>
          <p:nvPr/>
        </p:nvSpPr>
        <p:spPr>
          <a:xfrm>
            <a:off x="713683" y="4012395"/>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a (rekapitulasi jumlah keluarga pada halaman bersangkutan):</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cek list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cek list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cek list pada status kesejahteraan 3 (tidak miskin)</a:t>
            </a:r>
            <a:endParaRPr/>
          </a:p>
          <a:p>
            <a:pPr indent="0" lvl="1" marL="457200" marR="0" rtl="0" algn="l">
              <a:spcBef>
                <a:spcPts val="0"/>
              </a:spcBef>
              <a:spcAft>
                <a:spcPts val="0"/>
              </a:spcAft>
              <a:buNone/>
            </a:pPr>
            <a:r>
              <a:t/>
            </a:r>
            <a:endParaRPr b="0" i="1" sz="1800" u="none" cap="none" strike="noStrike">
              <a:solidFill>
                <a:schemeClr val="lt1"/>
              </a:solidFill>
              <a:latin typeface="Calibri"/>
              <a:ea typeface="Calibri"/>
              <a:cs typeface="Calibri"/>
              <a:sym typeface="Calibri"/>
            </a:endParaRPr>
          </a:p>
        </p:txBody>
      </p:sp>
      <p:sp>
        <p:nvSpPr>
          <p:cNvPr id="747" name="Google Shape;747;p48"/>
          <p:cNvSpPr/>
          <p:nvPr/>
        </p:nvSpPr>
        <p:spPr>
          <a:xfrm>
            <a:off x="445499" y="3895406"/>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4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49" name="Google Shape;749;p48"/>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[16]</a:t>
            </a:r>
            <a:endParaRPr/>
          </a:p>
        </p:txBody>
      </p:sp>
      <p:pic>
        <p:nvPicPr>
          <p:cNvPr id="750" name="Google Shape;750;p48"/>
          <p:cNvPicPr preferRelativeResize="0"/>
          <p:nvPr/>
        </p:nvPicPr>
        <p:blipFill rotWithShape="1">
          <a:blip r:embed="rId3">
            <a:alphaModFix/>
          </a:blip>
          <a:srcRect b="0" l="0" r="0" t="0"/>
          <a:stretch/>
        </p:blipFill>
        <p:spPr>
          <a:xfrm>
            <a:off x="707071" y="1974094"/>
            <a:ext cx="10777855" cy="925976"/>
          </a:xfrm>
          <a:prstGeom prst="rect">
            <a:avLst/>
          </a:prstGeom>
          <a:noFill/>
          <a:ln>
            <a:noFill/>
          </a:ln>
        </p:spPr>
      </p:pic>
      <p:sp>
        <p:nvSpPr>
          <p:cNvPr id="751" name="Google Shape;751;p48"/>
          <p:cNvSpPr/>
          <p:nvPr/>
        </p:nvSpPr>
        <p:spPr>
          <a:xfrm>
            <a:off x="707071" y="1994273"/>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56" name="Shape 756"/>
        <p:cNvGrpSpPr/>
        <p:nvPr/>
      </p:nvGrpSpPr>
      <p:grpSpPr>
        <a:xfrm>
          <a:off x="0" y="0"/>
          <a:ext cx="0" cy="0"/>
          <a:chOff x="0" y="0"/>
          <a:chExt cx="0" cy="0"/>
        </a:xfrm>
      </p:grpSpPr>
      <p:sp>
        <p:nvSpPr>
          <p:cNvPr id="757" name="Google Shape;757;p4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4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4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4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4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62" name="Google Shape;762;p4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49"/>
          <p:cNvSpPr txBox="1"/>
          <p:nvPr/>
        </p:nvSpPr>
        <p:spPr>
          <a:xfrm>
            <a:off x="713683" y="4031848"/>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b (rekapitulasi jumlah keluarga kumulatif s/d halaman sebelumnya):</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check list (√)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check list (√)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check list (√) pada status kesejahteraan 3 (tidak miskin)</a:t>
            </a:r>
            <a:endParaRPr/>
          </a:p>
          <a:p>
            <a:pPr indent="0" lvl="1" marL="457200" marR="0" rtl="0" algn="l">
              <a:spcBef>
                <a:spcPts val="0"/>
              </a:spcBef>
              <a:spcAft>
                <a:spcPts val="0"/>
              </a:spcAft>
              <a:buNone/>
            </a:pPr>
            <a:r>
              <a:rPr b="0" i="1" lang="en-US" sz="1800" u="none" cap="none" strike="noStrike">
                <a:solidFill>
                  <a:schemeClr val="lt1"/>
                </a:solidFill>
                <a:latin typeface="Calibri"/>
                <a:ea typeface="Calibri"/>
                <a:cs typeface="Calibri"/>
                <a:sym typeface="Calibri"/>
              </a:rPr>
              <a:t>Untuk halaman pertama, diisi strip (-).</a:t>
            </a:r>
            <a:endParaRPr/>
          </a:p>
        </p:txBody>
      </p:sp>
      <p:sp>
        <p:nvSpPr>
          <p:cNvPr id="764" name="Google Shape;764;p49"/>
          <p:cNvSpPr/>
          <p:nvPr/>
        </p:nvSpPr>
        <p:spPr>
          <a:xfrm>
            <a:off x="445499" y="3914859"/>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4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66" name="Google Shape;766;p49"/>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[17]</a:t>
            </a:r>
            <a:endParaRPr/>
          </a:p>
        </p:txBody>
      </p:sp>
      <p:pic>
        <p:nvPicPr>
          <p:cNvPr id="767" name="Google Shape;767;p49"/>
          <p:cNvPicPr preferRelativeResize="0"/>
          <p:nvPr/>
        </p:nvPicPr>
        <p:blipFill rotWithShape="1">
          <a:blip r:embed="rId3">
            <a:alphaModFix/>
          </a:blip>
          <a:srcRect b="0" l="0" r="0" t="0"/>
          <a:stretch/>
        </p:blipFill>
        <p:spPr>
          <a:xfrm>
            <a:off x="707071" y="1974094"/>
            <a:ext cx="10777855" cy="925976"/>
          </a:xfrm>
          <a:prstGeom prst="rect">
            <a:avLst/>
          </a:prstGeom>
          <a:noFill/>
          <a:ln>
            <a:noFill/>
          </a:ln>
        </p:spPr>
      </p:pic>
      <p:sp>
        <p:nvSpPr>
          <p:cNvPr id="768" name="Google Shape;768;p49"/>
          <p:cNvSpPr/>
          <p:nvPr/>
        </p:nvSpPr>
        <p:spPr>
          <a:xfrm>
            <a:off x="707071" y="2286100"/>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73" name="Shape 773"/>
        <p:cNvGrpSpPr/>
        <p:nvPr/>
      </p:nvGrpSpPr>
      <p:grpSpPr>
        <a:xfrm>
          <a:off x="0" y="0"/>
          <a:ext cx="0" cy="0"/>
          <a:chOff x="0" y="0"/>
          <a:chExt cx="0" cy="0"/>
        </a:xfrm>
      </p:grpSpPr>
      <p:sp>
        <p:nvSpPr>
          <p:cNvPr id="774" name="Google Shape;774;p5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Google Shape;775;p50"/>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5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 name="Google Shape;777;p5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5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79" name="Google Shape;779;p5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0" name="Google Shape;780;p50"/>
          <p:cNvSpPr txBox="1"/>
          <p:nvPr/>
        </p:nvSpPr>
        <p:spPr>
          <a:xfrm>
            <a:off x="713683" y="4323677"/>
            <a:ext cx="1101859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c (rekapitulasi jumlah keluarga kumulatif s/d halaman bersangkutan (total)):</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cek list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cek list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cek list pada status kesejahteraan 3 (tidak miskin)</a:t>
            </a:r>
            <a:endParaRPr/>
          </a:p>
        </p:txBody>
      </p:sp>
      <p:sp>
        <p:nvSpPr>
          <p:cNvPr id="781" name="Google Shape;781;p50"/>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 name="Google Shape;782;p5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83" name="Google Shape;783;p50"/>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[18]</a:t>
            </a:r>
            <a:endParaRPr/>
          </a:p>
        </p:txBody>
      </p:sp>
      <p:pic>
        <p:nvPicPr>
          <p:cNvPr id="784" name="Google Shape;784;p50"/>
          <p:cNvPicPr preferRelativeResize="0"/>
          <p:nvPr/>
        </p:nvPicPr>
        <p:blipFill rotWithShape="1">
          <a:blip r:embed="rId3">
            <a:alphaModFix/>
          </a:blip>
          <a:srcRect b="0" l="0" r="0" t="0"/>
          <a:stretch/>
        </p:blipFill>
        <p:spPr>
          <a:xfrm>
            <a:off x="707071" y="1993549"/>
            <a:ext cx="10777855" cy="925976"/>
          </a:xfrm>
          <a:prstGeom prst="rect">
            <a:avLst/>
          </a:prstGeom>
          <a:noFill/>
          <a:ln>
            <a:noFill/>
          </a:ln>
        </p:spPr>
      </p:pic>
      <p:sp>
        <p:nvSpPr>
          <p:cNvPr id="785" name="Google Shape;785;p50"/>
          <p:cNvSpPr/>
          <p:nvPr/>
        </p:nvSpPr>
        <p:spPr>
          <a:xfrm>
            <a:off x="707071" y="2305555"/>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90" name="Shape 790"/>
        <p:cNvGrpSpPr/>
        <p:nvPr/>
      </p:nvGrpSpPr>
      <p:grpSpPr>
        <a:xfrm>
          <a:off x="0" y="0"/>
          <a:ext cx="0" cy="0"/>
          <a:chOff x="0" y="0"/>
          <a:chExt cx="0" cy="0"/>
        </a:xfrm>
      </p:grpSpPr>
      <p:sp>
        <p:nvSpPr>
          <p:cNvPr id="791" name="Google Shape;791;p5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5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5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5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5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96" name="Google Shape;796;p5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7" name="Google Shape;797;p51"/>
          <p:cNvSpPr txBox="1"/>
          <p:nvPr/>
        </p:nvSpPr>
        <p:spPr>
          <a:xfrm>
            <a:off x="713683" y="4323677"/>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Jika Blok VB kosong (tidak ada keluarga baru), maka rincian rekapitulasi pada Blok VB tersebut tetap diisi, dengan tata cara:</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VA rincian a : strip (-) pada kolom (4), kolom (7), kolom (8) dan kolom (9).</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VB rincian b : salin dari blok VA halaman terakhir.</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VB rincian c : salin dari rincian b.</a:t>
            </a:r>
            <a:endParaRPr/>
          </a:p>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800">
                <a:solidFill>
                  <a:schemeClr val="lt1"/>
                </a:solidFill>
                <a:latin typeface="Calibri"/>
                <a:ea typeface="Calibri"/>
                <a:cs typeface="Calibri"/>
                <a:sym typeface="Calibri"/>
              </a:rPr>
              <a:t>Rincian c halaman terakhir akan disalin ke Blok II Rekapitulasi;</a:t>
            </a:r>
            <a:endParaRPr sz="1800">
              <a:solidFill>
                <a:schemeClr val="lt1"/>
              </a:solidFill>
              <a:latin typeface="Calibri"/>
              <a:ea typeface="Calibri"/>
              <a:cs typeface="Calibri"/>
              <a:sym typeface="Calibri"/>
            </a:endParaRPr>
          </a:p>
        </p:txBody>
      </p:sp>
      <p:sp>
        <p:nvSpPr>
          <p:cNvPr id="798" name="Google Shape;798;p51"/>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5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00" name="Google Shape;800;p51"/>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[19]</a:t>
            </a:r>
            <a:endParaRPr/>
          </a:p>
        </p:txBody>
      </p:sp>
      <p:grpSp>
        <p:nvGrpSpPr>
          <p:cNvPr id="801" name="Google Shape;801;p51"/>
          <p:cNvGrpSpPr/>
          <p:nvPr/>
        </p:nvGrpSpPr>
        <p:grpSpPr>
          <a:xfrm>
            <a:off x="1521403" y="1124211"/>
            <a:ext cx="9149193" cy="2870249"/>
            <a:chOff x="809762" y="1135124"/>
            <a:chExt cx="10502600" cy="3764678"/>
          </a:xfrm>
        </p:grpSpPr>
        <p:pic>
          <p:nvPicPr>
            <p:cNvPr id="802" name="Google Shape;802;p51"/>
            <p:cNvPicPr preferRelativeResize="0"/>
            <p:nvPr/>
          </p:nvPicPr>
          <p:blipFill rotWithShape="1">
            <a:blip r:embed="rId3">
              <a:alphaModFix/>
            </a:blip>
            <a:srcRect b="0" l="0" r="0" t="0"/>
            <a:stretch/>
          </p:blipFill>
          <p:spPr>
            <a:xfrm>
              <a:off x="809762" y="1135124"/>
              <a:ext cx="10502600" cy="2730449"/>
            </a:xfrm>
            <a:prstGeom prst="rect">
              <a:avLst/>
            </a:prstGeom>
            <a:noFill/>
            <a:ln>
              <a:noFill/>
            </a:ln>
          </p:spPr>
        </p:pic>
        <p:pic>
          <p:nvPicPr>
            <p:cNvPr id="803" name="Google Shape;803;p51"/>
            <p:cNvPicPr preferRelativeResize="0"/>
            <p:nvPr/>
          </p:nvPicPr>
          <p:blipFill rotWithShape="1">
            <a:blip r:embed="rId4">
              <a:alphaModFix/>
            </a:blip>
            <a:srcRect b="0" l="0" r="0" t="0"/>
            <a:stretch/>
          </p:blipFill>
          <p:spPr>
            <a:xfrm>
              <a:off x="809762" y="3868803"/>
              <a:ext cx="10502600" cy="1030999"/>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07" name="Shape 807"/>
        <p:cNvGrpSpPr/>
        <p:nvPr/>
      </p:nvGrpSpPr>
      <p:grpSpPr>
        <a:xfrm>
          <a:off x="0" y="0"/>
          <a:ext cx="0" cy="0"/>
          <a:chOff x="0" y="0"/>
          <a:chExt cx="0" cy="0"/>
        </a:xfrm>
      </p:grpSpPr>
      <p:sp>
        <p:nvSpPr>
          <p:cNvPr id="808" name="Google Shape;808;p5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5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10" name="Google Shape;810;p52"/>
          <p:cNvGrpSpPr/>
          <p:nvPr/>
        </p:nvGrpSpPr>
        <p:grpSpPr>
          <a:xfrm>
            <a:off x="-659757" y="95126"/>
            <a:ext cx="437309" cy="3187665"/>
            <a:chOff x="-659757" y="95126"/>
            <a:chExt cx="437309" cy="3187665"/>
          </a:xfrm>
        </p:grpSpPr>
        <p:sp>
          <p:nvSpPr>
            <p:cNvPr id="811" name="Google Shape;811;p5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5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5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5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5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16" name="Google Shape;816;p52"/>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52"/>
          <p:cNvSpPr/>
          <p:nvPr/>
        </p:nvSpPr>
        <p:spPr>
          <a:xfrm>
            <a:off x="291933" y="1552431"/>
            <a:ext cx="4693596" cy="2777192"/>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52"/>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52"/>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I</a:t>
            </a:r>
            <a:endParaRPr/>
          </a:p>
        </p:txBody>
      </p:sp>
      <p:sp>
        <p:nvSpPr>
          <p:cNvPr id="820" name="Google Shape;820;p5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5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5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23" name="Google Shape;823;p52"/>
          <p:cNvSpPr txBox="1"/>
          <p:nvPr/>
        </p:nvSpPr>
        <p:spPr>
          <a:xfrm>
            <a:off x="3439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24" name="Google Shape;824;p52"/>
          <p:cNvSpPr txBox="1"/>
          <p:nvPr/>
        </p:nvSpPr>
        <p:spPr>
          <a:xfrm>
            <a:off x="42691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[20]</a:t>
            </a:r>
            <a:endParaRPr/>
          </a:p>
        </p:txBody>
      </p:sp>
      <p:sp>
        <p:nvSpPr>
          <p:cNvPr id="825" name="Google Shape;825;p52"/>
          <p:cNvSpPr txBox="1"/>
          <p:nvPr/>
        </p:nvSpPr>
        <p:spPr>
          <a:xfrm>
            <a:off x="380476" y="1634029"/>
            <a:ext cx="463622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Pada SLS [0002] RT 002 RW 001, terjadi pemekaran SLS menjadi RT 002 RW 001 dan RT 012 RW 001. Pada kasus pemekaran ini, verifikasi keluarga pada SLS induk (RT 002 RW 001) dilakukan menggunakan daftar REGSOSEK-VK1, sedangkan SLS pemekaran (RT 012 RW 001) menggunakan daftar REGSOSEK-VK2. </a:t>
            </a:r>
            <a:endParaRPr sz="2000">
              <a:solidFill>
                <a:schemeClr val="lt1"/>
              </a:solidFill>
              <a:latin typeface="Calibri"/>
              <a:ea typeface="Calibri"/>
              <a:cs typeface="Calibri"/>
              <a:sym typeface="Calibri"/>
            </a:endParaRPr>
          </a:p>
        </p:txBody>
      </p:sp>
      <p:grpSp>
        <p:nvGrpSpPr>
          <p:cNvPr id="826" name="Google Shape;826;p52"/>
          <p:cNvGrpSpPr/>
          <p:nvPr/>
        </p:nvGrpSpPr>
        <p:grpSpPr>
          <a:xfrm>
            <a:off x="563511" y="4676537"/>
            <a:ext cx="4150439" cy="1637972"/>
            <a:chOff x="-92949" y="4213912"/>
            <a:chExt cx="4150439" cy="1637972"/>
          </a:xfrm>
        </p:grpSpPr>
        <p:sp>
          <p:nvSpPr>
            <p:cNvPr id="827" name="Google Shape;827;p52"/>
            <p:cNvSpPr/>
            <p:nvPr/>
          </p:nvSpPr>
          <p:spPr>
            <a:xfrm>
              <a:off x="-92949" y="4213912"/>
              <a:ext cx="4150439" cy="16379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8" name="Google Shape;828;p52"/>
            <p:cNvGrpSpPr/>
            <p:nvPr/>
          </p:nvGrpSpPr>
          <p:grpSpPr>
            <a:xfrm>
              <a:off x="291933" y="4399455"/>
              <a:ext cx="3587607" cy="1406237"/>
              <a:chOff x="0" y="0"/>
              <a:chExt cx="3082174" cy="981075"/>
            </a:xfrm>
          </p:grpSpPr>
          <p:grpSp>
            <p:nvGrpSpPr>
              <p:cNvPr id="829" name="Google Shape;829;p52"/>
              <p:cNvGrpSpPr/>
              <p:nvPr/>
            </p:nvGrpSpPr>
            <p:grpSpPr>
              <a:xfrm>
                <a:off x="1995054" y="0"/>
                <a:ext cx="1087120" cy="981075"/>
                <a:chOff x="0" y="0"/>
                <a:chExt cx="1087120" cy="981075"/>
              </a:xfrm>
            </p:grpSpPr>
            <p:grpSp>
              <p:nvGrpSpPr>
                <p:cNvPr id="830" name="Google Shape;830;p52"/>
                <p:cNvGrpSpPr/>
                <p:nvPr/>
              </p:nvGrpSpPr>
              <p:grpSpPr>
                <a:xfrm>
                  <a:off x="0" y="0"/>
                  <a:ext cx="1087120" cy="981075"/>
                  <a:chOff x="0" y="0"/>
                  <a:chExt cx="1087120" cy="981075"/>
                </a:xfrm>
              </p:grpSpPr>
              <p:pic>
                <p:nvPicPr>
                  <p:cNvPr id="831" name="Google Shape;831;p52"/>
                  <p:cNvPicPr preferRelativeResize="0"/>
                  <p:nvPr/>
                </p:nvPicPr>
                <p:blipFill rotWithShape="1">
                  <a:blip r:embed="rId3">
                    <a:alphaModFix/>
                  </a:blip>
                  <a:srcRect b="0" l="0" r="64759" t="0"/>
                  <a:stretch/>
                </p:blipFill>
                <p:spPr>
                  <a:xfrm>
                    <a:off x="0" y="0"/>
                    <a:ext cx="1087120" cy="981075"/>
                  </a:xfrm>
                  <a:prstGeom prst="rect">
                    <a:avLst/>
                  </a:prstGeom>
                  <a:noFill/>
                  <a:ln>
                    <a:noFill/>
                  </a:ln>
                </p:spPr>
              </p:pic>
              <p:sp>
                <p:nvSpPr>
                  <p:cNvPr id="832" name="Google Shape;832;p52"/>
                  <p:cNvSpPr/>
                  <p:nvPr/>
                </p:nvSpPr>
                <p:spPr>
                  <a:xfrm>
                    <a:off x="221673" y="431682"/>
                    <a:ext cx="353291" cy="304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3" name="Google Shape;833;p52"/>
                <p:cNvSpPr txBox="1"/>
                <p:nvPr/>
              </p:nvSpPr>
              <p:spPr>
                <a:xfrm>
                  <a:off x="41553" y="152400"/>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0000"/>
                      </a:solidFill>
                      <a:latin typeface="Calibri"/>
                      <a:ea typeface="Calibri"/>
                      <a:cs typeface="Calibri"/>
                      <a:sym typeface="Calibri"/>
                    </a:rPr>
                    <a:t>RT 002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900">
                      <a:solidFill>
                        <a:srgbClr val="FF0000"/>
                      </a:solidFill>
                      <a:latin typeface="Calibri"/>
                      <a:ea typeface="Calibri"/>
                      <a:cs typeface="Calibri"/>
                      <a:sym typeface="Calibri"/>
                    </a:rPr>
                    <a:t>RW 001</a:t>
                  </a:r>
                  <a:endParaRPr sz="1600">
                    <a:solidFill>
                      <a:schemeClr val="dk1"/>
                    </a:solidFill>
                    <a:latin typeface="Calibri"/>
                    <a:ea typeface="Calibri"/>
                    <a:cs typeface="Calibri"/>
                    <a:sym typeface="Calibri"/>
                  </a:endParaRPr>
                </a:p>
              </p:txBody>
            </p:sp>
            <p:sp>
              <p:nvSpPr>
                <p:cNvPr id="834" name="Google Shape;834;p52"/>
                <p:cNvSpPr txBox="1"/>
                <p:nvPr/>
              </p:nvSpPr>
              <p:spPr>
                <a:xfrm>
                  <a:off x="415528" y="540327"/>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0000"/>
                      </a:solidFill>
                      <a:latin typeface="Calibri"/>
                      <a:ea typeface="Calibri"/>
                      <a:cs typeface="Calibri"/>
                      <a:sym typeface="Calibri"/>
                    </a:rPr>
                    <a:t>RT 012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900">
                      <a:solidFill>
                        <a:srgbClr val="FF0000"/>
                      </a:solidFill>
                      <a:latin typeface="Calibri"/>
                      <a:ea typeface="Calibri"/>
                      <a:cs typeface="Calibri"/>
                      <a:sym typeface="Calibri"/>
                    </a:rPr>
                    <a:t>RW 001</a:t>
                  </a:r>
                  <a:endParaRPr sz="1600">
                    <a:solidFill>
                      <a:schemeClr val="dk1"/>
                    </a:solidFill>
                    <a:latin typeface="Calibri"/>
                    <a:ea typeface="Calibri"/>
                    <a:cs typeface="Calibri"/>
                    <a:sym typeface="Calibri"/>
                  </a:endParaRPr>
                </a:p>
              </p:txBody>
            </p:sp>
            <p:sp>
              <p:nvSpPr>
                <p:cNvPr id="835" name="Google Shape;835;p52"/>
                <p:cNvSpPr/>
                <p:nvPr/>
              </p:nvSpPr>
              <p:spPr>
                <a:xfrm>
                  <a:off x="207818" y="408709"/>
                  <a:ext cx="346364" cy="374073"/>
                </a:xfrm>
                <a:custGeom>
                  <a:rect b="b" l="l" r="r" t="t"/>
                  <a:pathLst>
                    <a:path extrusionOk="0" h="374073" w="346364">
                      <a:moveTo>
                        <a:pt x="346364" y="0"/>
                      </a:moveTo>
                      <a:cubicBezTo>
                        <a:pt x="330200" y="23091"/>
                        <a:pt x="306786" y="42533"/>
                        <a:pt x="297873" y="69273"/>
                      </a:cubicBezTo>
                      <a:cubicBezTo>
                        <a:pt x="295564" y="76200"/>
                        <a:pt x="294212" y="83524"/>
                        <a:pt x="290946" y="90055"/>
                      </a:cubicBezTo>
                      <a:cubicBezTo>
                        <a:pt x="281302" y="109344"/>
                        <a:pt x="271630" y="116298"/>
                        <a:pt x="256309" y="131618"/>
                      </a:cubicBezTo>
                      <a:cubicBezTo>
                        <a:pt x="254000" y="138545"/>
                        <a:pt x="253865" y="146636"/>
                        <a:pt x="249382" y="152400"/>
                      </a:cubicBezTo>
                      <a:cubicBezTo>
                        <a:pt x="237353" y="167866"/>
                        <a:pt x="207818" y="193964"/>
                        <a:pt x="207818" y="193964"/>
                      </a:cubicBezTo>
                      <a:cubicBezTo>
                        <a:pt x="194570" y="233710"/>
                        <a:pt x="210379" y="196609"/>
                        <a:pt x="180109" y="235527"/>
                      </a:cubicBezTo>
                      <a:cubicBezTo>
                        <a:pt x="169886" y="248671"/>
                        <a:pt x="161636" y="263236"/>
                        <a:pt x="152400" y="277091"/>
                      </a:cubicBezTo>
                      <a:cubicBezTo>
                        <a:pt x="147782" y="284018"/>
                        <a:pt x="145473" y="293255"/>
                        <a:pt x="138546" y="297873"/>
                      </a:cubicBezTo>
                      <a:lnTo>
                        <a:pt x="96982" y="325582"/>
                      </a:lnTo>
                      <a:cubicBezTo>
                        <a:pt x="90055" y="330200"/>
                        <a:pt x="84098" y="336804"/>
                        <a:pt x="76200" y="339437"/>
                      </a:cubicBezTo>
                      <a:lnTo>
                        <a:pt x="34637" y="353291"/>
                      </a:lnTo>
                      <a:cubicBezTo>
                        <a:pt x="27710" y="355600"/>
                        <a:pt x="19018" y="355055"/>
                        <a:pt x="13855" y="360218"/>
                      </a:cubicBezTo>
                      <a:lnTo>
                        <a:pt x="0" y="374073"/>
                      </a:ln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36" name="Google Shape;836;p52"/>
              <p:cNvPicPr preferRelativeResize="0"/>
              <p:nvPr/>
            </p:nvPicPr>
            <p:blipFill rotWithShape="1">
              <a:blip r:embed="rId3">
                <a:alphaModFix/>
              </a:blip>
              <a:srcRect b="0" l="0" r="40504" t="0"/>
              <a:stretch/>
            </p:blipFill>
            <p:spPr>
              <a:xfrm>
                <a:off x="0" y="0"/>
                <a:ext cx="1835150" cy="980440"/>
              </a:xfrm>
              <a:prstGeom prst="rect">
                <a:avLst/>
              </a:prstGeom>
              <a:noFill/>
              <a:ln>
                <a:noFill/>
              </a:ln>
            </p:spPr>
          </p:pic>
        </p:grpSp>
      </p:grpSp>
      <p:pic>
        <p:nvPicPr>
          <p:cNvPr id="837" name="Google Shape;837;p52"/>
          <p:cNvPicPr preferRelativeResize="0"/>
          <p:nvPr/>
        </p:nvPicPr>
        <p:blipFill rotWithShape="1">
          <a:blip r:embed="rId4">
            <a:alphaModFix/>
          </a:blip>
          <a:srcRect b="0" l="0" r="0" t="0"/>
          <a:stretch/>
        </p:blipFill>
        <p:spPr>
          <a:xfrm>
            <a:off x="5528627" y="1816679"/>
            <a:ext cx="6282897" cy="4212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41" name="Shape 841"/>
        <p:cNvGrpSpPr/>
        <p:nvPr/>
      </p:nvGrpSpPr>
      <p:grpSpPr>
        <a:xfrm>
          <a:off x="0" y="0"/>
          <a:ext cx="0" cy="0"/>
          <a:chOff x="0" y="0"/>
          <a:chExt cx="0" cy="0"/>
        </a:xfrm>
      </p:grpSpPr>
      <p:sp>
        <p:nvSpPr>
          <p:cNvPr id="842" name="Google Shape;842;p5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5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44" name="Google Shape;844;p53"/>
          <p:cNvGrpSpPr/>
          <p:nvPr/>
        </p:nvGrpSpPr>
        <p:grpSpPr>
          <a:xfrm>
            <a:off x="-659757" y="95126"/>
            <a:ext cx="437309" cy="3187665"/>
            <a:chOff x="-659757" y="95126"/>
            <a:chExt cx="437309" cy="3187665"/>
          </a:xfrm>
        </p:grpSpPr>
        <p:sp>
          <p:nvSpPr>
            <p:cNvPr id="845" name="Google Shape;845;p5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5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5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5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5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50" name="Google Shape;850;p53"/>
          <p:cNvSpPr/>
          <p:nvPr/>
        </p:nvSpPr>
        <p:spPr>
          <a:xfrm>
            <a:off x="291933" y="1469717"/>
            <a:ext cx="11699176" cy="1422342"/>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53"/>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53"/>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[1]</a:t>
            </a:r>
            <a:endParaRPr sz="1800">
              <a:solidFill>
                <a:schemeClr val="dk1"/>
              </a:solidFill>
              <a:latin typeface="Calibri"/>
              <a:ea typeface="Calibri"/>
              <a:cs typeface="Calibri"/>
              <a:sym typeface="Calibri"/>
            </a:endParaRPr>
          </a:p>
        </p:txBody>
      </p:sp>
      <p:sp>
        <p:nvSpPr>
          <p:cNvPr id="853" name="Google Shape;853;p5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5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5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56" name="Google Shape;856;p53"/>
          <p:cNvSpPr txBox="1"/>
          <p:nvPr/>
        </p:nvSpPr>
        <p:spPr>
          <a:xfrm>
            <a:off x="380476" y="1585022"/>
            <a:ext cx="1155616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Pak Sugeng Supriyanto yang bertempat tinggal di Kebon Jeruk Barat ditemukan di wilayah RT 002 RW 001. Kemudian, berdasarkan informasi dari ketua RT 002 RW 001, keluarga Pak Sugeng memiliki tingkat status kesejahteraan tidak miskin.</a:t>
            </a:r>
            <a:endParaRPr sz="3200">
              <a:solidFill>
                <a:schemeClr val="lt1"/>
              </a:solidFill>
              <a:latin typeface="Calibri"/>
              <a:ea typeface="Calibri"/>
              <a:cs typeface="Calibri"/>
              <a:sym typeface="Calibri"/>
            </a:endParaRPr>
          </a:p>
        </p:txBody>
      </p:sp>
      <p:sp>
        <p:nvSpPr>
          <p:cNvPr id="857" name="Google Shape;857;p5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58" name="Google Shape;858;p53"/>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[21]</a:t>
            </a:r>
            <a:endParaRPr/>
          </a:p>
        </p:txBody>
      </p:sp>
      <p:pic>
        <p:nvPicPr>
          <p:cNvPr id="859" name="Google Shape;859;p53"/>
          <p:cNvPicPr preferRelativeResize="0"/>
          <p:nvPr/>
        </p:nvPicPr>
        <p:blipFill rotWithShape="1">
          <a:blip r:embed="rId3">
            <a:alphaModFix/>
          </a:blip>
          <a:srcRect b="60388" l="0" r="0" t="0"/>
          <a:stretch/>
        </p:blipFill>
        <p:spPr>
          <a:xfrm>
            <a:off x="474215" y="3291588"/>
            <a:ext cx="11231991" cy="2958801"/>
          </a:xfrm>
          <a:prstGeom prst="rect">
            <a:avLst/>
          </a:prstGeom>
          <a:noFill/>
          <a:ln>
            <a:noFill/>
          </a:ln>
        </p:spPr>
      </p:pic>
      <p:sp>
        <p:nvSpPr>
          <p:cNvPr id="860" name="Google Shape;860;p53"/>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65" name="Shape 865"/>
        <p:cNvGrpSpPr/>
        <p:nvPr/>
      </p:nvGrpSpPr>
      <p:grpSpPr>
        <a:xfrm>
          <a:off x="0" y="0"/>
          <a:ext cx="0" cy="0"/>
          <a:chOff x="0" y="0"/>
          <a:chExt cx="0" cy="0"/>
        </a:xfrm>
      </p:grpSpPr>
      <p:sp>
        <p:nvSpPr>
          <p:cNvPr id="866" name="Google Shape;866;p5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5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68" name="Google Shape;868;p54"/>
          <p:cNvGrpSpPr/>
          <p:nvPr/>
        </p:nvGrpSpPr>
        <p:grpSpPr>
          <a:xfrm>
            <a:off x="-659757" y="95126"/>
            <a:ext cx="437309" cy="3187665"/>
            <a:chOff x="-659757" y="95126"/>
            <a:chExt cx="437309" cy="3187665"/>
          </a:xfrm>
        </p:grpSpPr>
        <p:sp>
          <p:nvSpPr>
            <p:cNvPr id="869" name="Google Shape;869;p5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5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5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5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5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74" name="Google Shape;874;p54"/>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54"/>
          <p:cNvSpPr/>
          <p:nvPr/>
        </p:nvSpPr>
        <p:spPr>
          <a:xfrm>
            <a:off x="291933" y="1469716"/>
            <a:ext cx="11699176" cy="2047391"/>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54"/>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54"/>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[2]</a:t>
            </a:r>
            <a:endParaRPr sz="1800">
              <a:solidFill>
                <a:schemeClr val="dk1"/>
              </a:solidFill>
              <a:latin typeface="Calibri"/>
              <a:ea typeface="Calibri"/>
              <a:cs typeface="Calibri"/>
              <a:sym typeface="Calibri"/>
            </a:endParaRPr>
          </a:p>
        </p:txBody>
      </p:sp>
      <p:sp>
        <p:nvSpPr>
          <p:cNvPr id="878" name="Google Shape;878;p5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Google Shape;879;p5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5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81" name="Google Shape;881;p54"/>
          <p:cNvSpPr txBox="1"/>
          <p:nvPr/>
        </p:nvSpPr>
        <p:spPr>
          <a:xfrm>
            <a:off x="380476" y="1480038"/>
            <a:ext cx="1155616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Saat di lapangan, diketahui bahwa Pak Wahidin telah meninggal sehingga kepala keluarganya digantikan oleh istri Pak Wahidin, yaitu Hardiyanti. Keluarga Hardiyanti tinggal dalam 1 rumah yang sama dengan keluarga Ibu Siti Rohanawati di Jl. Kebon Jeruk Barat no 8. Kedua keluarga tersebut tercatat pada 2 KK yang berbeda . Berdasarkan informasi dari ketua RT, kedua keluarga tersebut memiliki status kesejahteraan tidak miskin.</a:t>
            </a:r>
            <a:endParaRPr sz="2400">
              <a:solidFill>
                <a:schemeClr val="lt1"/>
              </a:solidFill>
              <a:latin typeface="Calibri"/>
              <a:ea typeface="Calibri"/>
              <a:cs typeface="Calibri"/>
              <a:sym typeface="Calibri"/>
            </a:endParaRPr>
          </a:p>
        </p:txBody>
      </p:sp>
      <p:sp>
        <p:nvSpPr>
          <p:cNvPr id="882" name="Google Shape;882;p5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83" name="Google Shape;883;p54"/>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[22]</a:t>
            </a:r>
            <a:endParaRPr/>
          </a:p>
        </p:txBody>
      </p:sp>
      <p:sp>
        <p:nvSpPr>
          <p:cNvPr id="884" name="Google Shape;884;p54"/>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85" name="Google Shape;885;p54"/>
          <p:cNvGrpSpPr/>
          <p:nvPr/>
        </p:nvGrpSpPr>
        <p:grpSpPr>
          <a:xfrm>
            <a:off x="1135993" y="3643683"/>
            <a:ext cx="9892948" cy="2736234"/>
            <a:chOff x="1135993" y="3643683"/>
            <a:chExt cx="9892948" cy="2736234"/>
          </a:xfrm>
        </p:grpSpPr>
        <p:pic>
          <p:nvPicPr>
            <p:cNvPr id="886" name="Google Shape;886;p54"/>
            <p:cNvPicPr preferRelativeResize="0"/>
            <p:nvPr/>
          </p:nvPicPr>
          <p:blipFill rotWithShape="1">
            <a:blip r:embed="rId3">
              <a:alphaModFix/>
            </a:blip>
            <a:srcRect b="71929" l="0" r="0" t="0"/>
            <a:stretch/>
          </p:blipFill>
          <p:spPr>
            <a:xfrm>
              <a:off x="1148873" y="3643683"/>
              <a:ext cx="9880068" cy="1756447"/>
            </a:xfrm>
            <a:prstGeom prst="rect">
              <a:avLst/>
            </a:prstGeom>
            <a:noFill/>
            <a:ln>
              <a:noFill/>
            </a:ln>
          </p:spPr>
        </p:pic>
        <p:pic>
          <p:nvPicPr>
            <p:cNvPr id="887" name="Google Shape;887;p54"/>
            <p:cNvPicPr preferRelativeResize="0"/>
            <p:nvPr/>
          </p:nvPicPr>
          <p:blipFill rotWithShape="1">
            <a:blip r:embed="rId4">
              <a:alphaModFix/>
            </a:blip>
            <a:srcRect b="0" l="0" r="0" t="0"/>
            <a:stretch/>
          </p:blipFill>
          <p:spPr>
            <a:xfrm>
              <a:off x="1135993" y="5385495"/>
              <a:ext cx="9880067" cy="99442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91" name="Shape 891"/>
        <p:cNvGrpSpPr/>
        <p:nvPr/>
      </p:nvGrpSpPr>
      <p:grpSpPr>
        <a:xfrm>
          <a:off x="0" y="0"/>
          <a:ext cx="0" cy="0"/>
          <a:chOff x="0" y="0"/>
          <a:chExt cx="0" cy="0"/>
        </a:xfrm>
      </p:grpSpPr>
      <p:sp>
        <p:nvSpPr>
          <p:cNvPr id="892" name="Google Shape;892;p5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3" name="Google Shape;893;p5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94" name="Google Shape;894;p55"/>
          <p:cNvGrpSpPr/>
          <p:nvPr/>
        </p:nvGrpSpPr>
        <p:grpSpPr>
          <a:xfrm>
            <a:off x="-659757" y="95126"/>
            <a:ext cx="437309" cy="3187665"/>
            <a:chOff x="-659757" y="95126"/>
            <a:chExt cx="437309" cy="3187665"/>
          </a:xfrm>
        </p:grpSpPr>
        <p:sp>
          <p:nvSpPr>
            <p:cNvPr id="895" name="Google Shape;895;p5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5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5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5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5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00" name="Google Shape;900;p55"/>
          <p:cNvSpPr/>
          <p:nvPr/>
        </p:nvSpPr>
        <p:spPr>
          <a:xfrm>
            <a:off x="9207" y="6505602"/>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55"/>
          <p:cNvSpPr/>
          <p:nvPr/>
        </p:nvSpPr>
        <p:spPr>
          <a:xfrm>
            <a:off x="291933" y="1672917"/>
            <a:ext cx="11699176" cy="785534"/>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55"/>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3" name="Google Shape;903;p55"/>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[3]</a:t>
            </a:r>
            <a:endParaRPr sz="1800">
              <a:solidFill>
                <a:schemeClr val="dk1"/>
              </a:solidFill>
              <a:latin typeface="Calibri"/>
              <a:ea typeface="Calibri"/>
              <a:cs typeface="Calibri"/>
              <a:sym typeface="Calibri"/>
            </a:endParaRPr>
          </a:p>
        </p:txBody>
      </p:sp>
      <p:sp>
        <p:nvSpPr>
          <p:cNvPr id="904" name="Google Shape;904;p5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5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6" name="Google Shape;906;p5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07" name="Google Shape;907;p55"/>
          <p:cNvSpPr txBox="1"/>
          <p:nvPr/>
        </p:nvSpPr>
        <p:spPr>
          <a:xfrm>
            <a:off x="380476" y="1818702"/>
            <a:ext cx="11556167"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Keluarga Mohamad Alif Fauzi diketahui sudah pindah ke desa lain. </a:t>
            </a:r>
            <a:endParaRPr sz="2400">
              <a:solidFill>
                <a:schemeClr val="lt1"/>
              </a:solidFill>
              <a:latin typeface="Calibri"/>
              <a:ea typeface="Calibri"/>
              <a:cs typeface="Calibri"/>
              <a:sym typeface="Calibri"/>
            </a:endParaRPr>
          </a:p>
        </p:txBody>
      </p:sp>
      <p:sp>
        <p:nvSpPr>
          <p:cNvPr id="908" name="Google Shape;908;p5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09" name="Google Shape;909;p55"/>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[23]</a:t>
            </a:r>
            <a:endParaRPr/>
          </a:p>
        </p:txBody>
      </p:sp>
      <p:grpSp>
        <p:nvGrpSpPr>
          <p:cNvPr id="910" name="Google Shape;910;p55"/>
          <p:cNvGrpSpPr/>
          <p:nvPr/>
        </p:nvGrpSpPr>
        <p:grpSpPr>
          <a:xfrm>
            <a:off x="683991" y="2936215"/>
            <a:ext cx="10812440" cy="2926670"/>
            <a:chOff x="565423" y="2298900"/>
            <a:chExt cx="11234955" cy="2860521"/>
          </a:xfrm>
        </p:grpSpPr>
        <p:pic>
          <p:nvPicPr>
            <p:cNvPr id="911" name="Google Shape;911;p55"/>
            <p:cNvPicPr preferRelativeResize="0"/>
            <p:nvPr/>
          </p:nvPicPr>
          <p:blipFill rotWithShape="1">
            <a:blip r:embed="rId3">
              <a:alphaModFix/>
            </a:blip>
            <a:srcRect b="10298" l="0" r="0" t="79576"/>
            <a:stretch/>
          </p:blipFill>
          <p:spPr>
            <a:xfrm>
              <a:off x="568387" y="4403101"/>
              <a:ext cx="11231991" cy="756320"/>
            </a:xfrm>
            <a:prstGeom prst="rect">
              <a:avLst/>
            </a:prstGeom>
            <a:noFill/>
            <a:ln>
              <a:noFill/>
            </a:ln>
          </p:spPr>
        </p:pic>
        <p:pic>
          <p:nvPicPr>
            <p:cNvPr id="912" name="Google Shape;912;p55"/>
            <p:cNvPicPr preferRelativeResize="0"/>
            <p:nvPr/>
          </p:nvPicPr>
          <p:blipFill rotWithShape="1">
            <a:blip r:embed="rId3">
              <a:alphaModFix/>
            </a:blip>
            <a:srcRect b="71929" l="0" r="0" t="0"/>
            <a:stretch/>
          </p:blipFill>
          <p:spPr>
            <a:xfrm>
              <a:off x="565423" y="2298900"/>
              <a:ext cx="11231991" cy="2096695"/>
            </a:xfrm>
            <a:prstGeom prst="rect">
              <a:avLst/>
            </a:prstGeom>
            <a:noFill/>
            <a:ln>
              <a:noFill/>
            </a:ln>
          </p:spPr>
        </p:pic>
      </p:grpSp>
      <p:sp>
        <p:nvSpPr>
          <p:cNvPr id="913" name="Google Shape;913;p55"/>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17" name="Shape 917"/>
        <p:cNvGrpSpPr/>
        <p:nvPr/>
      </p:nvGrpSpPr>
      <p:grpSpPr>
        <a:xfrm>
          <a:off x="0" y="0"/>
          <a:ext cx="0" cy="0"/>
          <a:chOff x="0" y="0"/>
          <a:chExt cx="0" cy="0"/>
        </a:xfrm>
      </p:grpSpPr>
      <p:sp>
        <p:nvSpPr>
          <p:cNvPr id="918" name="Google Shape;918;p5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5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20" name="Google Shape;920;p56"/>
          <p:cNvGrpSpPr/>
          <p:nvPr/>
        </p:nvGrpSpPr>
        <p:grpSpPr>
          <a:xfrm>
            <a:off x="-659757" y="95126"/>
            <a:ext cx="437309" cy="3187665"/>
            <a:chOff x="-659757" y="95126"/>
            <a:chExt cx="437309" cy="3187665"/>
          </a:xfrm>
        </p:grpSpPr>
        <p:sp>
          <p:nvSpPr>
            <p:cNvPr id="921" name="Google Shape;921;p5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5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5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5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p5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6" name="Google Shape;926;p56"/>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56"/>
          <p:cNvSpPr/>
          <p:nvPr/>
        </p:nvSpPr>
        <p:spPr>
          <a:xfrm>
            <a:off x="291934" y="1816349"/>
            <a:ext cx="3885620" cy="4145989"/>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56"/>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56"/>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[4]</a:t>
            </a:r>
            <a:endParaRPr sz="1800">
              <a:solidFill>
                <a:schemeClr val="dk1"/>
              </a:solidFill>
              <a:latin typeface="Calibri"/>
              <a:ea typeface="Calibri"/>
              <a:cs typeface="Calibri"/>
              <a:sym typeface="Calibri"/>
            </a:endParaRPr>
          </a:p>
        </p:txBody>
      </p:sp>
      <p:sp>
        <p:nvSpPr>
          <p:cNvPr id="930" name="Google Shape;930;p5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5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2" name="Google Shape;932;p5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33" name="Google Shape;933;p56"/>
          <p:cNvSpPr txBox="1"/>
          <p:nvPr/>
        </p:nvSpPr>
        <p:spPr>
          <a:xfrm>
            <a:off x="380477" y="1962135"/>
            <a:ext cx="3797076"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Pada saat di lapangan, diperoleh informasi bahwa Ibu Jumini telah menikah dengan Bapak Sumirah dan telah tinggal bersama sebagai satu keluarga. Berdasarkan informasi dari ketua RT, Bapak Sumirah dan Ibu Jumini tergolong dalam keluarga tidak miskin.</a:t>
            </a:r>
            <a:endParaRPr sz="2400">
              <a:solidFill>
                <a:schemeClr val="lt1"/>
              </a:solidFill>
              <a:latin typeface="Calibri"/>
              <a:ea typeface="Calibri"/>
              <a:cs typeface="Calibri"/>
              <a:sym typeface="Calibri"/>
            </a:endParaRPr>
          </a:p>
        </p:txBody>
      </p:sp>
      <p:sp>
        <p:nvSpPr>
          <p:cNvPr id="934" name="Google Shape;934;p5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35" name="Google Shape;935;p56"/>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[24]</a:t>
            </a:r>
            <a:endParaRPr/>
          </a:p>
        </p:txBody>
      </p:sp>
      <p:grpSp>
        <p:nvGrpSpPr>
          <p:cNvPr id="936" name="Google Shape;936;p56"/>
          <p:cNvGrpSpPr/>
          <p:nvPr/>
        </p:nvGrpSpPr>
        <p:grpSpPr>
          <a:xfrm>
            <a:off x="4351156" y="1804332"/>
            <a:ext cx="7725013" cy="4145989"/>
            <a:chOff x="1586406" y="191538"/>
            <a:chExt cx="11231992" cy="6625764"/>
          </a:xfrm>
        </p:grpSpPr>
        <p:pic>
          <p:nvPicPr>
            <p:cNvPr id="937" name="Google Shape;937;p56"/>
            <p:cNvPicPr preferRelativeResize="0"/>
            <p:nvPr/>
          </p:nvPicPr>
          <p:blipFill rotWithShape="1">
            <a:blip r:embed="rId3">
              <a:alphaModFix/>
            </a:blip>
            <a:srcRect b="1270" l="0" r="0" t="38168"/>
            <a:stretch/>
          </p:blipFill>
          <p:spPr>
            <a:xfrm>
              <a:off x="1586406" y="2293953"/>
              <a:ext cx="11231990" cy="4523349"/>
            </a:xfrm>
            <a:prstGeom prst="rect">
              <a:avLst/>
            </a:prstGeom>
            <a:noFill/>
            <a:ln>
              <a:noFill/>
            </a:ln>
          </p:spPr>
        </p:pic>
        <p:pic>
          <p:nvPicPr>
            <p:cNvPr id="938" name="Google Shape;938;p56"/>
            <p:cNvPicPr preferRelativeResize="0"/>
            <p:nvPr/>
          </p:nvPicPr>
          <p:blipFill rotWithShape="1">
            <a:blip r:embed="rId3">
              <a:alphaModFix/>
            </a:blip>
            <a:srcRect b="71929" l="0" r="0" t="0"/>
            <a:stretch/>
          </p:blipFill>
          <p:spPr>
            <a:xfrm>
              <a:off x="1586407" y="191538"/>
              <a:ext cx="11231991" cy="2096695"/>
            </a:xfrm>
            <a:prstGeom prst="rect">
              <a:avLst/>
            </a:prstGeom>
            <a:noFill/>
            <a:ln>
              <a:noFill/>
            </a:ln>
          </p:spPr>
        </p:pic>
      </p:grpSp>
      <p:sp>
        <p:nvSpPr>
          <p:cNvPr id="939" name="Google Shape;939;p56"/>
          <p:cNvSpPr/>
          <p:nvPr/>
        </p:nvSpPr>
        <p:spPr>
          <a:xfrm>
            <a:off x="4351155" y="3086027"/>
            <a:ext cx="7725011" cy="50904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0" name="Google Shape;940;p56"/>
          <p:cNvSpPr/>
          <p:nvPr/>
        </p:nvSpPr>
        <p:spPr>
          <a:xfrm>
            <a:off x="4351155" y="5493264"/>
            <a:ext cx="7725011" cy="445911"/>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56"/>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46" name="Shape 946"/>
        <p:cNvGrpSpPr/>
        <p:nvPr/>
      </p:nvGrpSpPr>
      <p:grpSpPr>
        <a:xfrm>
          <a:off x="0" y="0"/>
          <a:ext cx="0" cy="0"/>
          <a:chOff x="0" y="0"/>
          <a:chExt cx="0" cy="0"/>
        </a:xfrm>
      </p:grpSpPr>
      <p:pic>
        <p:nvPicPr>
          <p:cNvPr id="947" name="Google Shape;947;p57"/>
          <p:cNvPicPr preferRelativeResize="0"/>
          <p:nvPr/>
        </p:nvPicPr>
        <p:blipFill rotWithShape="1">
          <a:blip r:embed="rId3">
            <a:alphaModFix/>
          </a:blip>
          <a:srcRect b="0" l="0" r="0" t="0"/>
          <a:stretch/>
        </p:blipFill>
        <p:spPr>
          <a:xfrm>
            <a:off x="1018445" y="3594673"/>
            <a:ext cx="10280226" cy="2667301"/>
          </a:xfrm>
          <a:prstGeom prst="rect">
            <a:avLst/>
          </a:prstGeom>
          <a:noFill/>
          <a:ln>
            <a:noFill/>
          </a:ln>
        </p:spPr>
      </p:pic>
      <p:sp>
        <p:nvSpPr>
          <p:cNvPr id="948" name="Google Shape;948;p5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5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50" name="Google Shape;950;p57"/>
          <p:cNvGrpSpPr/>
          <p:nvPr/>
        </p:nvGrpSpPr>
        <p:grpSpPr>
          <a:xfrm>
            <a:off x="-659757" y="95126"/>
            <a:ext cx="437309" cy="3187665"/>
            <a:chOff x="-659757" y="95126"/>
            <a:chExt cx="437309" cy="3187665"/>
          </a:xfrm>
        </p:grpSpPr>
        <p:sp>
          <p:nvSpPr>
            <p:cNvPr id="951" name="Google Shape;951;p5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p5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5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5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5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6" name="Google Shape;956;p57"/>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57"/>
          <p:cNvSpPr/>
          <p:nvPr/>
        </p:nvSpPr>
        <p:spPr>
          <a:xfrm>
            <a:off x="291933" y="1709199"/>
            <a:ext cx="11699176" cy="1715445"/>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57"/>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9" name="Google Shape;959;p57"/>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VB</a:t>
            </a:r>
            <a:endParaRPr sz="1800">
              <a:solidFill>
                <a:schemeClr val="dk1"/>
              </a:solidFill>
              <a:latin typeface="Calibri"/>
              <a:ea typeface="Calibri"/>
              <a:cs typeface="Calibri"/>
              <a:sym typeface="Calibri"/>
            </a:endParaRPr>
          </a:p>
        </p:txBody>
      </p:sp>
      <p:sp>
        <p:nvSpPr>
          <p:cNvPr id="960" name="Google Shape;960;p5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5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5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63" name="Google Shape;963;p57"/>
          <p:cNvSpPr txBox="1"/>
          <p:nvPr/>
        </p:nvSpPr>
        <p:spPr>
          <a:xfrm>
            <a:off x="380476" y="1784644"/>
            <a:ext cx="1155616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Pada saat </a:t>
            </a:r>
            <a:r>
              <a:rPr i="1" lang="en-US" sz="2400">
                <a:solidFill>
                  <a:schemeClr val="lt1"/>
                </a:solidFill>
                <a:latin typeface="Calibri"/>
                <a:ea typeface="Calibri"/>
                <a:cs typeface="Calibri"/>
                <a:sym typeface="Calibri"/>
              </a:rPr>
              <a:t>door to door</a:t>
            </a:r>
            <a:r>
              <a:rPr lang="en-US" sz="2400">
                <a:solidFill>
                  <a:schemeClr val="lt1"/>
                </a:solidFill>
                <a:latin typeface="Calibri"/>
                <a:ea typeface="Calibri"/>
                <a:cs typeface="Calibri"/>
                <a:sym typeface="Calibri"/>
              </a:rPr>
              <a:t> di lapangan, Petugas menemukan keluarga Bapak Yulianto yang tinggal di Kebon Jeruk Barat RT 002 RW 001. Akan tetapi, namanya tidak tercantum pada daftar keluarga di Blok VA. Berdasarkan pengamatan Petugas, keluarga Bapak Yulianto memiliki status kesejahteraan tidak miskin.</a:t>
            </a:r>
            <a:endParaRPr sz="2400">
              <a:solidFill>
                <a:schemeClr val="lt1"/>
              </a:solidFill>
              <a:latin typeface="Calibri"/>
              <a:ea typeface="Calibri"/>
              <a:cs typeface="Calibri"/>
              <a:sym typeface="Calibri"/>
            </a:endParaRPr>
          </a:p>
        </p:txBody>
      </p:sp>
      <p:sp>
        <p:nvSpPr>
          <p:cNvPr id="964" name="Google Shape;964;p5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65" name="Google Shape;965;p57"/>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[25]</a:t>
            </a:r>
            <a:endParaRPr/>
          </a:p>
        </p:txBody>
      </p:sp>
      <p:pic>
        <p:nvPicPr>
          <p:cNvPr descr="Shape" id="966" name="Google Shape;966;p57"/>
          <p:cNvPicPr preferRelativeResize="0"/>
          <p:nvPr/>
        </p:nvPicPr>
        <p:blipFill rotWithShape="1">
          <a:blip r:embed="rId4">
            <a:alphaModFix/>
          </a:blip>
          <a:srcRect b="0" l="0" r="0" t="0"/>
          <a:stretch/>
        </p:blipFill>
        <p:spPr>
          <a:xfrm>
            <a:off x="1018445" y="5502986"/>
            <a:ext cx="10280226" cy="758988"/>
          </a:xfrm>
          <a:prstGeom prst="rect">
            <a:avLst/>
          </a:prstGeom>
          <a:noFill/>
          <a:ln>
            <a:noFill/>
          </a:ln>
        </p:spPr>
      </p:pic>
      <p:sp>
        <p:nvSpPr>
          <p:cNvPr id="967" name="Google Shape;967;p57"/>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83" name="Shape 183"/>
        <p:cNvGrpSpPr/>
        <p:nvPr/>
      </p:nvGrpSpPr>
      <p:grpSpPr>
        <a:xfrm>
          <a:off x="0" y="0"/>
          <a:ext cx="0" cy="0"/>
          <a:chOff x="0" y="0"/>
          <a:chExt cx="0" cy="0"/>
        </a:xfrm>
      </p:grpSpPr>
      <p:sp>
        <p:nvSpPr>
          <p:cNvPr id="184" name="Google Shape;184;p2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2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2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2"/>
          <p:cNvSpPr txBox="1"/>
          <p:nvPr/>
        </p:nvSpPr>
        <p:spPr>
          <a:xfrm>
            <a:off x="131175" y="130088"/>
            <a:ext cx="49208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PENGGUNAAN DAFTAR</a:t>
            </a:r>
            <a:endParaRPr sz="3200">
              <a:solidFill>
                <a:schemeClr val="lt1"/>
              </a:solidFill>
              <a:latin typeface="Libre Franklin Medium"/>
              <a:ea typeface="Libre Franklin Medium"/>
              <a:cs typeface="Libre Franklin Medium"/>
              <a:sym typeface="Libre Franklin Medium"/>
            </a:endParaRPr>
          </a:p>
        </p:txBody>
      </p:sp>
      <p:sp>
        <p:nvSpPr>
          <p:cNvPr id="190" name="Google Shape;190;p2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Suplemen halaman ….</a:t>
            </a:r>
            <a:endParaRPr/>
          </a:p>
        </p:txBody>
      </p:sp>
      <p:sp>
        <p:nvSpPr>
          <p:cNvPr id="191" name="Google Shape;191;p22"/>
          <p:cNvSpPr txBox="1"/>
          <p:nvPr/>
        </p:nvSpPr>
        <p:spPr>
          <a:xfrm>
            <a:off x="532722" y="1204786"/>
            <a:ext cx="92390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142850"/>
                </a:solidFill>
                <a:latin typeface="Calibri"/>
                <a:ea typeface="Calibri"/>
                <a:cs typeface="Calibri"/>
                <a:sym typeface="Calibri"/>
              </a:rPr>
              <a:t>Kondisi daftar REGSOSEK22-VK1 / VK2</a:t>
            </a:r>
            <a:endParaRPr b="1" i="1" sz="2400">
              <a:solidFill>
                <a:srgbClr val="142850"/>
              </a:solidFill>
              <a:latin typeface="Calibri"/>
              <a:ea typeface="Calibri"/>
              <a:cs typeface="Calibri"/>
              <a:sym typeface="Calibri"/>
            </a:endParaRPr>
          </a:p>
        </p:txBody>
      </p:sp>
      <p:sp>
        <p:nvSpPr>
          <p:cNvPr id="192" name="Google Shape;192;p22"/>
          <p:cNvSpPr/>
          <p:nvPr/>
        </p:nvSpPr>
        <p:spPr>
          <a:xfrm>
            <a:off x="8994064" y="1204786"/>
            <a:ext cx="3197935"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22"/>
          <p:cNvSpPr/>
          <p:nvPr/>
        </p:nvSpPr>
        <p:spPr>
          <a:xfrm>
            <a:off x="9495919" y="1059982"/>
            <a:ext cx="728935" cy="728935"/>
          </a:xfrm>
          <a:prstGeom prst="ellipse">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22"/>
          <p:cNvSpPr/>
          <p:nvPr/>
        </p:nvSpPr>
        <p:spPr>
          <a:xfrm>
            <a:off x="-22180" y="1204786"/>
            <a:ext cx="641827"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195" name="Google Shape;195;p22"/>
          <p:cNvGraphicFramePr/>
          <p:nvPr/>
        </p:nvGraphicFramePr>
        <p:xfrm>
          <a:off x="424180" y="1853734"/>
          <a:ext cx="3000000" cy="3000000"/>
        </p:xfrm>
        <a:graphic>
          <a:graphicData uri="http://schemas.openxmlformats.org/drawingml/2006/table">
            <a:tbl>
              <a:tblPr bandRow="1" firstRow="1">
                <a:noFill/>
                <a:tableStyleId>{D398FB0F-A219-4070-99E1-D42E37BBB3A1}</a:tableStyleId>
              </a:tblPr>
              <a:tblGrid>
                <a:gridCol w="5265200"/>
                <a:gridCol w="2055425"/>
                <a:gridCol w="2108325"/>
                <a:gridCol w="1967700"/>
              </a:tblGrid>
              <a:tr h="846750">
                <a:tc>
                  <a:txBody>
                    <a:bodyPr/>
                    <a:lstStyle/>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Kondisi Wilayah dan Muatan</a:t>
                      </a:r>
                      <a:endParaRPr sz="1800" u="none" cap="none" strike="noStrike">
                        <a:solidFill>
                          <a:schemeClr val="dk1"/>
                        </a:solidFill>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REGSOSEK22-VK1</a:t>
                      </a:r>
                      <a:endParaRPr/>
                    </a:p>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(PRELIST ISI)</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REGSOSEK22-VK1</a:t>
                      </a:r>
                      <a:endParaRPr/>
                    </a:p>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(PRELIST KOSONG)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REGSOSEK22-VK2</a:t>
                      </a:r>
                      <a:endParaRPr/>
                    </a:p>
                  </a:txBody>
                  <a:tcPr marT="45725" marB="45725" marR="91450" marL="91450" anchor="ctr"/>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Type-1</a:t>
                      </a:r>
                      <a:endParaRPr b="1" sz="1800" u="none" cap="none" strike="noStrike"/>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bermuatan &lt;400</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Type-2</a:t>
                      </a:r>
                      <a:endParaRPr b="1" sz="1800" u="none" cap="none" strike="noStrike"/>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bermuatan &gt;=400, dan/atau wilayah yang dibentuk Sub SLS</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Type-3</a:t>
                      </a:r>
                      <a:endParaRPr/>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tidak ada muatan SP2020</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r>
              <a:tr h="82152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SLS baru </a:t>
                      </a:r>
                      <a:r>
                        <a:rPr b="0" lang="en-US" sz="1800" u="none" cap="none" strike="noStrike">
                          <a:solidFill>
                            <a:schemeClr val="dk1"/>
                          </a:solidFill>
                        </a:rPr>
                        <a:t>pada pelaksanaan lapangan Regsosek;</a:t>
                      </a:r>
                      <a:br>
                        <a:rPr b="0" lang="en-US" sz="1800" u="none" cap="none" strike="noStrike">
                          <a:solidFill>
                            <a:srgbClr val="000000"/>
                          </a:solidFill>
                        </a:rPr>
                      </a:br>
                      <a:r>
                        <a:rPr b="0" lang="en-US" sz="1800" u="none" cap="none" strike="noStrike">
                          <a:solidFill>
                            <a:schemeClr val="dk1"/>
                          </a:solidFill>
                        </a:rPr>
                        <a:t>(SLS hasil pemekaran)</a:t>
                      </a:r>
                      <a:endParaRPr b="1"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sz="1800" u="none" cap="none" strike="noStrike">
                        <a:solidFill>
                          <a:schemeClr val="dk1"/>
                        </a:solidFill>
                      </a:endParaRPr>
                    </a:p>
                  </a:txBody>
                  <a:tcPr marT="45725" marB="45725" marR="91450" marL="91450"/>
                </a:tc>
              </a:tr>
            </a:tbl>
          </a:graphicData>
        </a:graphic>
      </p:graphicFrame>
      <p:sp>
        <p:nvSpPr>
          <p:cNvPr id="196" name="Google Shape;196;p22"/>
          <p:cNvSpPr txBox="1"/>
          <p:nvPr/>
        </p:nvSpPr>
        <p:spPr>
          <a:xfrm>
            <a:off x="4933781"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71" name="Shape 971"/>
        <p:cNvGrpSpPr/>
        <p:nvPr/>
      </p:nvGrpSpPr>
      <p:grpSpPr>
        <a:xfrm>
          <a:off x="0" y="0"/>
          <a:ext cx="0" cy="0"/>
          <a:chOff x="0" y="0"/>
          <a:chExt cx="0" cy="0"/>
        </a:xfrm>
      </p:grpSpPr>
      <p:sp>
        <p:nvSpPr>
          <p:cNvPr id="972" name="Google Shape;972;p5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73" name="Google Shape;973;p58"/>
          <p:cNvGrpSpPr/>
          <p:nvPr/>
        </p:nvGrpSpPr>
        <p:grpSpPr>
          <a:xfrm>
            <a:off x="666764" y="2401034"/>
            <a:ext cx="10877979" cy="4066410"/>
            <a:chOff x="468996" y="1800585"/>
            <a:chExt cx="8225107" cy="3069143"/>
          </a:xfrm>
        </p:grpSpPr>
        <p:sp>
          <p:nvSpPr>
            <p:cNvPr id="974" name="Google Shape;974;p58"/>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5" name="Google Shape;975;p58"/>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6" name="Google Shape;976;p58"/>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977" name="Google Shape;977;p58"/>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8" name="Google Shape;978;p58"/>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9" name="Google Shape;979;p58"/>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0" name="Google Shape;980;p58"/>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1" name="Google Shape;981;p58"/>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2" name="Google Shape;982;p58"/>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REGSOSEK-VK2</a:t>
            </a:r>
            <a:endParaRPr b="1" i="0" sz="7000" u="none" cap="none" strike="noStrike">
              <a:solidFill>
                <a:srgbClr val="017A87"/>
              </a:solidFill>
              <a:latin typeface="Arial"/>
              <a:ea typeface="Arial"/>
              <a:cs typeface="Arial"/>
              <a:sym typeface="Arial"/>
            </a:endParaRPr>
          </a:p>
        </p:txBody>
      </p:sp>
      <p:sp>
        <p:nvSpPr>
          <p:cNvPr id="983" name="Google Shape;983;p58"/>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984" name="Google Shape;984;p58"/>
          <p:cNvGrpSpPr/>
          <p:nvPr/>
        </p:nvGrpSpPr>
        <p:grpSpPr>
          <a:xfrm>
            <a:off x="-659757" y="95126"/>
            <a:ext cx="437309" cy="3190205"/>
            <a:chOff x="-659757" y="95126"/>
            <a:chExt cx="437309" cy="3190205"/>
          </a:xfrm>
        </p:grpSpPr>
        <p:sp>
          <p:nvSpPr>
            <p:cNvPr id="985" name="Google Shape;985;p5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5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58"/>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5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58"/>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90" name="Google Shape;990;p58"/>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2.3</a:t>
            </a:r>
            <a:endParaRPr b="1" sz="70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95" name="Shape 995"/>
        <p:cNvGrpSpPr/>
        <p:nvPr/>
      </p:nvGrpSpPr>
      <p:grpSpPr>
        <a:xfrm>
          <a:off x="0" y="0"/>
          <a:ext cx="0" cy="0"/>
          <a:chOff x="0" y="0"/>
          <a:chExt cx="0" cy="0"/>
        </a:xfrm>
      </p:grpSpPr>
      <p:sp>
        <p:nvSpPr>
          <p:cNvPr id="996" name="Google Shape;996;p5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5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5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5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5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01" name="Google Shape;1001;p5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2" name="Google Shape;1002;p59"/>
          <p:cNvSpPr txBox="1"/>
          <p:nvPr/>
        </p:nvSpPr>
        <p:spPr>
          <a:xfrm>
            <a:off x="460095" y="130088"/>
            <a:ext cx="431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KEGUNAAN DAFTAR</a:t>
            </a:r>
            <a:endParaRPr sz="1800">
              <a:solidFill>
                <a:schemeClr val="dk1"/>
              </a:solidFill>
              <a:latin typeface="Calibri"/>
              <a:ea typeface="Calibri"/>
              <a:cs typeface="Calibri"/>
              <a:sym typeface="Calibri"/>
            </a:endParaRPr>
          </a:p>
        </p:txBody>
      </p:sp>
      <p:sp>
        <p:nvSpPr>
          <p:cNvPr id="1003" name="Google Shape;1003;p59"/>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59"/>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59"/>
          <p:cNvSpPr/>
          <p:nvPr/>
        </p:nvSpPr>
        <p:spPr>
          <a:xfrm>
            <a:off x="2255520" y="2419941"/>
            <a:ext cx="7772400" cy="2324902"/>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59"/>
          <p:cNvSpPr txBox="1"/>
          <p:nvPr/>
        </p:nvSpPr>
        <p:spPr>
          <a:xfrm>
            <a:off x="2370307" y="2608285"/>
            <a:ext cx="7555589"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digunakan untuk melakukan tahapan verifikasi keluarga pada SLS baru;</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Berupa daftar kosong (dari Blok I – Blok VB), dan hanya digunakan ketika terdapat SLS Baru di lapangan.</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11" name="Shape 1011"/>
        <p:cNvGrpSpPr/>
        <p:nvPr/>
      </p:nvGrpSpPr>
      <p:grpSpPr>
        <a:xfrm>
          <a:off x="0" y="0"/>
          <a:ext cx="0" cy="0"/>
          <a:chOff x="0" y="0"/>
          <a:chExt cx="0" cy="0"/>
        </a:xfrm>
      </p:grpSpPr>
      <p:sp>
        <p:nvSpPr>
          <p:cNvPr id="1012" name="Google Shape;1012;p6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60"/>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6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6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6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17" name="Google Shape;1017;p6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8" name="Google Shape;1018;p6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19" name="Google Shape;1019;p6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
        <p:nvSpPr>
          <p:cNvPr id="1020" name="Google Shape;1020;p60"/>
          <p:cNvSpPr/>
          <p:nvPr/>
        </p:nvSpPr>
        <p:spPr>
          <a:xfrm>
            <a:off x="8429625" y="1180643"/>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60"/>
          <p:cNvSpPr/>
          <p:nvPr/>
        </p:nvSpPr>
        <p:spPr>
          <a:xfrm>
            <a:off x="8429625" y="1017974"/>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60"/>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60"/>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60"/>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60"/>
          <p:cNvSpPr txBox="1"/>
          <p:nvPr/>
        </p:nvSpPr>
        <p:spPr>
          <a:xfrm>
            <a:off x="8643620" y="1525651"/>
            <a:ext cx="3213100" cy="480131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PPL melakukan pendataan secara </a:t>
            </a:r>
            <a:r>
              <a:rPr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bangunan yang tercakup pada SLS;</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menemukan keluarga yang belum disebutkan Ketua SLS, PPL menambahkan pada baris kosong Blok V.B dan memperkirakan tingkat kesejahteraannya;</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nama kepala keluarga dari informasi Ketua SLS tidak ditemukan, dapat dikonfirmasi kembali dan dicoret jika informasi lapangan valid.</a:t>
            </a:r>
            <a:endParaRPr/>
          </a:p>
        </p:txBody>
      </p:sp>
      <p:sp>
        <p:nvSpPr>
          <p:cNvPr id="1026" name="Google Shape;1026;p60"/>
          <p:cNvSpPr/>
          <p:nvPr/>
        </p:nvSpPr>
        <p:spPr>
          <a:xfrm>
            <a:off x="4583339" y="1168548"/>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60"/>
          <p:cNvSpPr/>
          <p:nvPr/>
        </p:nvSpPr>
        <p:spPr>
          <a:xfrm>
            <a:off x="4583339" y="1005879"/>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60"/>
          <p:cNvSpPr/>
          <p:nvPr/>
        </p:nvSpPr>
        <p:spPr>
          <a:xfrm>
            <a:off x="470589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60"/>
          <p:cNvSpPr/>
          <p:nvPr/>
        </p:nvSpPr>
        <p:spPr>
          <a:xfrm>
            <a:off x="495227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60"/>
          <p:cNvSpPr/>
          <p:nvPr/>
        </p:nvSpPr>
        <p:spPr>
          <a:xfrm>
            <a:off x="519865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p60"/>
          <p:cNvSpPr txBox="1"/>
          <p:nvPr/>
        </p:nvSpPr>
        <p:spPr>
          <a:xfrm>
            <a:off x="4773143" y="1513556"/>
            <a:ext cx="3213100" cy="480131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menanyakan kepada Ketua/Pengurus SLS keluarga yang tercakup di SLS tersebut;</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menuliskan nama-nama kepala keluarga yang disebutkan Ketua Pengurus SLS;</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Ketua/Pengurus SLS memberi informasi status tingkat kesejahteraan pada keluarga yang tercakup dalam SLS.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i="1" lang="en-US" sz="1800">
                <a:solidFill>
                  <a:srgbClr val="7030A0"/>
                </a:solidFill>
                <a:latin typeface="Calibri"/>
                <a:ea typeface="Calibri"/>
                <a:cs typeface="Calibri"/>
                <a:sym typeface="Calibri"/>
              </a:rPr>
              <a:t>Penulisan mengikuti tata cara yang akan dijelaskan selanjutnya.</a:t>
            </a:r>
            <a:endParaRPr/>
          </a:p>
        </p:txBody>
      </p:sp>
      <p:sp>
        <p:nvSpPr>
          <p:cNvPr id="1032" name="Google Shape;1032;p60"/>
          <p:cNvSpPr/>
          <p:nvPr/>
        </p:nvSpPr>
        <p:spPr>
          <a:xfrm>
            <a:off x="320282" y="1815031"/>
            <a:ext cx="4010781" cy="3475869"/>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60"/>
          <p:cNvSpPr txBox="1"/>
          <p:nvPr/>
        </p:nvSpPr>
        <p:spPr>
          <a:xfrm>
            <a:off x="527386" y="1993193"/>
            <a:ext cx="3632859"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Setelah identifikasi wilayah dan penelusuran wilayah SLS baru dilakukan, PPL melanjutkan tahapan verifikasi keluarga melalui Ketua / Pengurus SLS.</a:t>
            </a:r>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000">
                <a:solidFill>
                  <a:schemeClr val="lt1"/>
                </a:solidFill>
                <a:latin typeface="Calibri"/>
                <a:ea typeface="Calibri"/>
                <a:cs typeface="Calibri"/>
                <a:sym typeface="Calibri"/>
              </a:rPr>
              <a:t>Instrumen:</a:t>
            </a:r>
            <a:endParaRPr/>
          </a:p>
          <a:p>
            <a:pPr indent="-457200" lvl="0" marL="457200" marR="0" rtl="0" algn="just">
              <a:spcBef>
                <a:spcPts val="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REGSOSEK22 – VK2;</a:t>
            </a:r>
            <a:endParaRPr/>
          </a:p>
          <a:p>
            <a:pPr indent="-457200" lvl="0" marL="457200" marR="0" rtl="0" algn="just">
              <a:spcBef>
                <a:spcPts val="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Peta WS yang telah digambar batas SLS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38" name="Shape 1038"/>
        <p:cNvGrpSpPr/>
        <p:nvPr/>
      </p:nvGrpSpPr>
      <p:grpSpPr>
        <a:xfrm>
          <a:off x="0" y="0"/>
          <a:ext cx="0" cy="0"/>
          <a:chOff x="0" y="0"/>
          <a:chExt cx="0" cy="0"/>
        </a:xfrm>
      </p:grpSpPr>
      <p:sp>
        <p:nvSpPr>
          <p:cNvPr id="1039" name="Google Shape;1039;p6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61"/>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61"/>
          <p:cNvSpPr/>
          <p:nvPr/>
        </p:nvSpPr>
        <p:spPr>
          <a:xfrm>
            <a:off x="2255520" y="3992175"/>
            <a:ext cx="7772400" cy="223005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6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6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6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45" name="Google Shape;1045;p6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6" name="Google Shape;1046;p6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47" name="Google Shape;1047;p61"/>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
        <p:nvSpPr>
          <p:cNvPr id="1048" name="Google Shape;1048;p61"/>
          <p:cNvSpPr txBox="1"/>
          <p:nvPr/>
        </p:nvSpPr>
        <p:spPr>
          <a:xfrm>
            <a:off x="2571481" y="4339670"/>
            <a:ext cx="7140478"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Daftar REGSOSEK22-VK2 merupakan daftar kosong untuk mencatat dan memverifikasi keluarga dari SLS baru hasil pemekaran. Struktur kuesioner REGSOSEK22-VK2 ini mirip dengan REGSOSEK22-VK1, hanya saja seluruh isiannya masih dalam keadaan kosong.</a:t>
            </a:r>
            <a:endParaRPr sz="2000">
              <a:solidFill>
                <a:schemeClr val="lt1"/>
              </a:solidFill>
              <a:latin typeface="Calibri"/>
              <a:ea typeface="Calibri"/>
              <a:cs typeface="Calibri"/>
              <a:sym typeface="Calibri"/>
            </a:endParaRPr>
          </a:p>
        </p:txBody>
      </p:sp>
      <p:sp>
        <p:nvSpPr>
          <p:cNvPr id="1049" name="Google Shape;1049;p61"/>
          <p:cNvSpPr/>
          <p:nvPr/>
        </p:nvSpPr>
        <p:spPr>
          <a:xfrm>
            <a:off x="-11576" y="3992175"/>
            <a:ext cx="1647336" cy="2230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61"/>
          <p:cNvSpPr/>
          <p:nvPr/>
        </p:nvSpPr>
        <p:spPr>
          <a:xfrm>
            <a:off x="10544664" y="3992175"/>
            <a:ext cx="1647336" cy="2230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1" name="Google Shape;1051;p61"/>
          <p:cNvPicPr preferRelativeResize="0"/>
          <p:nvPr/>
        </p:nvPicPr>
        <p:blipFill rotWithShape="1">
          <a:blip r:embed="rId3">
            <a:alphaModFix/>
          </a:blip>
          <a:srcRect b="0" l="0" r="0" t="0"/>
          <a:stretch/>
        </p:blipFill>
        <p:spPr>
          <a:xfrm>
            <a:off x="514367" y="1172278"/>
            <a:ext cx="11163266" cy="22744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55" name="Shape 1055"/>
        <p:cNvGrpSpPr/>
        <p:nvPr/>
      </p:nvGrpSpPr>
      <p:grpSpPr>
        <a:xfrm>
          <a:off x="0" y="0"/>
          <a:ext cx="0" cy="0"/>
          <a:chOff x="0" y="0"/>
          <a:chExt cx="0" cy="0"/>
        </a:xfrm>
      </p:grpSpPr>
      <p:sp>
        <p:nvSpPr>
          <p:cNvPr id="1056" name="Google Shape;1056;p6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62"/>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6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6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6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61" name="Google Shape;1061;p6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2" name="Google Shape;1062;p62"/>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63" name="Google Shape;1063;p62"/>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pic>
        <p:nvPicPr>
          <p:cNvPr id="1064" name="Google Shape;1064;p62"/>
          <p:cNvPicPr preferRelativeResize="0"/>
          <p:nvPr/>
        </p:nvPicPr>
        <p:blipFill rotWithShape="1">
          <a:blip r:embed="rId3">
            <a:alphaModFix/>
          </a:blip>
          <a:srcRect b="0" l="0" r="0" t="0"/>
          <a:stretch/>
        </p:blipFill>
        <p:spPr>
          <a:xfrm>
            <a:off x="233216" y="1166986"/>
            <a:ext cx="7873867" cy="5028856"/>
          </a:xfrm>
          <a:prstGeom prst="rect">
            <a:avLst/>
          </a:prstGeom>
          <a:noFill/>
          <a:ln>
            <a:noFill/>
          </a:ln>
        </p:spPr>
      </p:pic>
      <p:sp>
        <p:nvSpPr>
          <p:cNvPr id="1065" name="Google Shape;1065;p62"/>
          <p:cNvSpPr/>
          <p:nvPr/>
        </p:nvSpPr>
        <p:spPr>
          <a:xfrm>
            <a:off x="8429625" y="1180643"/>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62"/>
          <p:cNvSpPr/>
          <p:nvPr/>
        </p:nvSpPr>
        <p:spPr>
          <a:xfrm>
            <a:off x="8429625" y="1017974"/>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62"/>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62"/>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62"/>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62"/>
          <p:cNvSpPr txBox="1"/>
          <p:nvPr/>
        </p:nvSpPr>
        <p:spPr>
          <a:xfrm>
            <a:off x="8643620" y="1670794"/>
            <a:ext cx="32131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Rincian (1). s.d. (4). merupakan identitas wilayah. Isikan kode provinsi s.d. kode desa/kelurahan sesuai dengan identitas wilayah yang akan dikunjungi. </a:t>
            </a:r>
            <a:endParaRPr sz="1800">
              <a:solidFill>
                <a:schemeClr val="dk1"/>
              </a:solidFill>
              <a:latin typeface="Calibri"/>
              <a:ea typeface="Calibri"/>
              <a:cs typeface="Calibri"/>
              <a:sym typeface="Calibri"/>
            </a:endParaRPr>
          </a:p>
        </p:txBody>
      </p:sp>
      <p:sp>
        <p:nvSpPr>
          <p:cNvPr id="1071" name="Google Shape;1071;p62"/>
          <p:cNvSpPr txBox="1"/>
          <p:nvPr/>
        </p:nvSpPr>
        <p:spPr>
          <a:xfrm>
            <a:off x="8643620" y="3534378"/>
            <a:ext cx="327810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Rincian (5). s.d. (8) tidak diisi. </a:t>
            </a:r>
            <a:endParaRPr sz="1800">
              <a:solidFill>
                <a:schemeClr val="dk1"/>
              </a:solidFill>
              <a:latin typeface="Calibri"/>
              <a:ea typeface="Calibri"/>
              <a:cs typeface="Calibri"/>
              <a:sym typeface="Calibri"/>
            </a:endParaRPr>
          </a:p>
        </p:txBody>
      </p:sp>
      <p:sp>
        <p:nvSpPr>
          <p:cNvPr id="1072" name="Google Shape;1072;p62"/>
          <p:cNvSpPr txBox="1"/>
          <p:nvPr/>
        </p:nvSpPr>
        <p:spPr>
          <a:xfrm>
            <a:off x="8629765" y="4073427"/>
            <a:ext cx="315791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Rincian (9). Tuliskan Kode SLS/Non SLS Lapangan sesuai informasi dari Koseka.</a:t>
            </a:r>
            <a:endParaRPr sz="1800">
              <a:solidFill>
                <a:schemeClr val="dk1"/>
              </a:solidFill>
              <a:latin typeface="Calibri"/>
              <a:ea typeface="Calibri"/>
              <a:cs typeface="Calibri"/>
              <a:sym typeface="Calibri"/>
            </a:endParaRPr>
          </a:p>
        </p:txBody>
      </p:sp>
      <p:sp>
        <p:nvSpPr>
          <p:cNvPr id="1073" name="Google Shape;1073;p62"/>
          <p:cNvSpPr txBox="1"/>
          <p:nvPr/>
        </p:nvSpPr>
        <p:spPr>
          <a:xfrm>
            <a:off x="8643620" y="5109672"/>
            <a:ext cx="315791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Rincian (10). Tuliskan Nama SLS/Non SLS Lapangan. </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77" name="Shape 1077"/>
        <p:cNvGrpSpPr/>
        <p:nvPr/>
      </p:nvGrpSpPr>
      <p:grpSpPr>
        <a:xfrm>
          <a:off x="0" y="0"/>
          <a:ext cx="0" cy="0"/>
          <a:chOff x="0" y="0"/>
          <a:chExt cx="0" cy="0"/>
        </a:xfrm>
      </p:grpSpPr>
      <p:sp>
        <p:nvSpPr>
          <p:cNvPr id="1078" name="Google Shape;1078;p6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63"/>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80" name="Google Shape;1080;p63"/>
          <p:cNvCxnSpPr/>
          <p:nvPr/>
        </p:nvCxnSpPr>
        <p:spPr>
          <a:xfrm>
            <a:off x="0" y="6455622"/>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1081" name="Google Shape;1081;p63"/>
          <p:cNvCxnSpPr/>
          <p:nvPr/>
        </p:nvCxnSpPr>
        <p:spPr>
          <a:xfrm>
            <a:off x="0" y="3610478"/>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1082" name="Google Shape;1082;p6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3" name="Google Shape;1083;p6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6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6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descr="Diagram&#10;&#10;Description automatically generated" id="1086" name="Google Shape;1086;p63"/>
          <p:cNvPicPr preferRelativeResize="0"/>
          <p:nvPr/>
        </p:nvPicPr>
        <p:blipFill rotWithShape="1">
          <a:blip r:embed="rId3">
            <a:alphaModFix/>
          </a:blip>
          <a:srcRect b="0" l="0" r="0" t="0"/>
          <a:stretch/>
        </p:blipFill>
        <p:spPr>
          <a:xfrm>
            <a:off x="131175" y="3239500"/>
            <a:ext cx="3435937" cy="3435937"/>
          </a:xfrm>
          <a:prstGeom prst="rect">
            <a:avLst/>
          </a:prstGeom>
          <a:noFill/>
          <a:ln>
            <a:noFill/>
          </a:ln>
        </p:spPr>
      </p:pic>
      <p:sp>
        <p:nvSpPr>
          <p:cNvPr id="1087" name="Google Shape;1087;p6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88" name="Google Shape;1088;p63"/>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pic>
        <p:nvPicPr>
          <p:cNvPr id="1089" name="Google Shape;1089;p63"/>
          <p:cNvPicPr preferRelativeResize="0"/>
          <p:nvPr/>
        </p:nvPicPr>
        <p:blipFill rotWithShape="1">
          <a:blip r:embed="rId4">
            <a:alphaModFix/>
          </a:blip>
          <a:srcRect b="0" l="0" r="0" t="0"/>
          <a:stretch/>
        </p:blipFill>
        <p:spPr>
          <a:xfrm>
            <a:off x="939583" y="1140260"/>
            <a:ext cx="10312834" cy="2089238"/>
          </a:xfrm>
          <a:prstGeom prst="rect">
            <a:avLst/>
          </a:prstGeom>
          <a:noFill/>
          <a:ln>
            <a:noFill/>
          </a:ln>
        </p:spPr>
      </p:pic>
      <p:sp>
        <p:nvSpPr>
          <p:cNvPr id="1090" name="Google Shape;1090;p63"/>
          <p:cNvSpPr txBox="1"/>
          <p:nvPr/>
        </p:nvSpPr>
        <p:spPr>
          <a:xfrm>
            <a:off x="3698287" y="3467598"/>
            <a:ext cx="8260989"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(1) tidak diisi karena pada REGSOSEK-VK2 tidak terdapat daftar keluarga (kosong);</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(2) Jumlah Keluarga Hasil Verifikasi, disalin dari nomor urut keluarga terbesar Blok VB kolom (6) halaman terakhir;</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(3) disalin dari halaman terakhir Blok VB rincian C sesuai dengan variabelnya yang terdiri dari:</a:t>
            </a:r>
            <a:endParaRPr i="1" sz="1800">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(3.1) Jumlah Keluarga menurut Status Kesejahteraan: Sangat Miskin;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(3.2) Jumlah Keluarga menurut Status Kesejahteraan: Miskin; dan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(3.3) Jumlah Keluarga menurut Status Kesejahteraan: Tidak Miskin. </a:t>
            </a:r>
            <a:endParaRPr b="0" i="1" sz="1800" u="none" cap="none" strike="noStrike">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94" name="Shape 1094"/>
        <p:cNvGrpSpPr/>
        <p:nvPr/>
      </p:nvGrpSpPr>
      <p:grpSpPr>
        <a:xfrm>
          <a:off x="0" y="0"/>
          <a:ext cx="0" cy="0"/>
          <a:chOff x="0" y="0"/>
          <a:chExt cx="0" cy="0"/>
        </a:xfrm>
      </p:grpSpPr>
      <p:sp>
        <p:nvSpPr>
          <p:cNvPr id="1095" name="Google Shape;1095;p6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64"/>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6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8" name="Google Shape;1098;p6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6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6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01" name="Google Shape;1101;p6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02" name="Google Shape;1102;p64"/>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id="1103" name="Google Shape;1103;p64"/>
          <p:cNvPicPr preferRelativeResize="0"/>
          <p:nvPr/>
        </p:nvPicPr>
        <p:blipFill rotWithShape="1">
          <a:blip r:embed="rId3">
            <a:alphaModFix/>
          </a:blip>
          <a:srcRect b="0" l="0" r="0" t="0"/>
          <a:stretch/>
        </p:blipFill>
        <p:spPr>
          <a:xfrm>
            <a:off x="662476" y="1241424"/>
            <a:ext cx="10867048" cy="2568575"/>
          </a:xfrm>
          <a:prstGeom prst="rect">
            <a:avLst/>
          </a:prstGeom>
          <a:noFill/>
          <a:ln>
            <a:noFill/>
          </a:ln>
        </p:spPr>
      </p:pic>
      <p:sp>
        <p:nvSpPr>
          <p:cNvPr id="1104" name="Google Shape;1104;p64"/>
          <p:cNvSpPr/>
          <p:nvPr/>
        </p:nvSpPr>
        <p:spPr>
          <a:xfrm>
            <a:off x="6069577" y="4164391"/>
            <a:ext cx="5406100" cy="2141159"/>
          </a:xfrm>
          <a:prstGeom prst="roundRect">
            <a:avLst>
              <a:gd fmla="val 3927"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5" name="Google Shape;1105;p64"/>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6" name="Google Shape;1106;p64"/>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7" name="Google Shape;1107;p64"/>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8" name="Google Shape;1108;p64"/>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64"/>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verifikasi, serta tanda tangan petugas lapangan.</a:t>
            </a:r>
            <a:endParaRPr i="1" sz="2000">
              <a:solidFill>
                <a:schemeClr val="dk1"/>
              </a:solidFill>
              <a:latin typeface="Calibri"/>
              <a:ea typeface="Calibri"/>
              <a:cs typeface="Calibri"/>
              <a:sym typeface="Calibri"/>
            </a:endParaRPr>
          </a:p>
        </p:txBody>
      </p:sp>
      <p:pic>
        <p:nvPicPr>
          <p:cNvPr id="1110" name="Google Shape;1110;p64"/>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1111" name="Google Shape;1111;p64"/>
          <p:cNvSpPr/>
          <p:nvPr/>
        </p:nvSpPr>
        <p:spPr>
          <a:xfrm>
            <a:off x="0" y="4661533"/>
            <a:ext cx="2543175" cy="1434467"/>
          </a:xfrm>
          <a:prstGeom prst="rect">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64"/>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16" name="Shape 1116"/>
        <p:cNvGrpSpPr/>
        <p:nvPr/>
      </p:nvGrpSpPr>
      <p:grpSpPr>
        <a:xfrm>
          <a:off x="0" y="0"/>
          <a:ext cx="0" cy="0"/>
          <a:chOff x="0" y="0"/>
          <a:chExt cx="0" cy="0"/>
        </a:xfrm>
      </p:grpSpPr>
      <p:sp>
        <p:nvSpPr>
          <p:cNvPr id="1117" name="Google Shape;1117;p6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65"/>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6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0" name="Google Shape;1120;p6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1" name="Google Shape;1121;p6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6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1123" name="Google Shape;1123;p65"/>
          <p:cNvPicPr preferRelativeResize="0"/>
          <p:nvPr/>
        </p:nvPicPr>
        <p:blipFill rotWithShape="1">
          <a:blip r:embed="rId3">
            <a:alphaModFix/>
          </a:blip>
          <a:srcRect b="0" l="0" r="0" t="0"/>
          <a:stretch/>
        </p:blipFill>
        <p:spPr>
          <a:xfrm>
            <a:off x="1212484" y="1304542"/>
            <a:ext cx="3804758" cy="2596898"/>
          </a:xfrm>
          <a:prstGeom prst="rect">
            <a:avLst/>
          </a:prstGeom>
          <a:noFill/>
          <a:ln>
            <a:noFill/>
          </a:ln>
        </p:spPr>
      </p:pic>
      <p:pic>
        <p:nvPicPr>
          <p:cNvPr id="1124" name="Google Shape;1124;p65"/>
          <p:cNvPicPr preferRelativeResize="0"/>
          <p:nvPr/>
        </p:nvPicPr>
        <p:blipFill rotWithShape="1">
          <a:blip r:embed="rId4">
            <a:alphaModFix/>
          </a:blip>
          <a:srcRect b="0" l="0" r="0" t="0"/>
          <a:stretch/>
        </p:blipFill>
        <p:spPr>
          <a:xfrm>
            <a:off x="5187260" y="1289690"/>
            <a:ext cx="4130208" cy="2611749"/>
          </a:xfrm>
          <a:prstGeom prst="rect">
            <a:avLst/>
          </a:prstGeom>
          <a:noFill/>
          <a:ln>
            <a:noFill/>
          </a:ln>
        </p:spPr>
      </p:pic>
      <p:sp>
        <p:nvSpPr>
          <p:cNvPr id="1125" name="Google Shape;1125;p65"/>
          <p:cNvSpPr/>
          <p:nvPr/>
        </p:nvSpPr>
        <p:spPr>
          <a:xfrm>
            <a:off x="1212485" y="4181475"/>
            <a:ext cx="3804758" cy="2212323"/>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65"/>
          <p:cNvSpPr/>
          <p:nvPr/>
        </p:nvSpPr>
        <p:spPr>
          <a:xfrm>
            <a:off x="1212485" y="4067175"/>
            <a:ext cx="3804758"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7" name="Google Shape;1127;p65"/>
          <p:cNvSpPr/>
          <p:nvPr/>
        </p:nvSpPr>
        <p:spPr>
          <a:xfrm>
            <a:off x="1382502"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8" name="Google Shape;1128;p65"/>
          <p:cNvSpPr/>
          <p:nvPr/>
        </p:nvSpPr>
        <p:spPr>
          <a:xfrm>
            <a:off x="1714445"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9" name="Google Shape;1129;p65"/>
          <p:cNvSpPr/>
          <p:nvPr/>
        </p:nvSpPr>
        <p:spPr>
          <a:xfrm>
            <a:off x="2040666"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65"/>
          <p:cNvSpPr txBox="1"/>
          <p:nvPr/>
        </p:nvSpPr>
        <p:spPr>
          <a:xfrm>
            <a:off x="1382502" y="4755564"/>
            <a:ext cx="34099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Digunakan untuk mengisi segala informasi terkait verifikasi keluarga yang dirasa perlu untuk dicantumkan. </a:t>
            </a:r>
            <a:endParaRPr i="1" sz="1800">
              <a:solidFill>
                <a:schemeClr val="dk1"/>
              </a:solidFill>
              <a:latin typeface="Calibri"/>
              <a:ea typeface="Calibri"/>
              <a:cs typeface="Calibri"/>
              <a:sym typeface="Calibri"/>
            </a:endParaRPr>
          </a:p>
        </p:txBody>
      </p:sp>
      <p:sp>
        <p:nvSpPr>
          <p:cNvPr id="1131" name="Google Shape;1131;p65"/>
          <p:cNvSpPr/>
          <p:nvPr/>
        </p:nvSpPr>
        <p:spPr>
          <a:xfrm>
            <a:off x="5187259" y="4181475"/>
            <a:ext cx="4130207" cy="2212323"/>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65"/>
          <p:cNvSpPr/>
          <p:nvPr/>
        </p:nvSpPr>
        <p:spPr>
          <a:xfrm>
            <a:off x="5187260" y="4067175"/>
            <a:ext cx="4130206"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65"/>
          <p:cNvSpPr/>
          <p:nvPr/>
        </p:nvSpPr>
        <p:spPr>
          <a:xfrm>
            <a:off x="5357277"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65"/>
          <p:cNvSpPr/>
          <p:nvPr/>
        </p:nvSpPr>
        <p:spPr>
          <a:xfrm>
            <a:off x="5689220"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65"/>
          <p:cNvSpPr/>
          <p:nvPr/>
        </p:nvSpPr>
        <p:spPr>
          <a:xfrm>
            <a:off x="6015441"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65"/>
          <p:cNvSpPr txBox="1"/>
          <p:nvPr/>
        </p:nvSpPr>
        <p:spPr>
          <a:xfrm>
            <a:off x="5357277" y="4755564"/>
            <a:ext cx="3752378" cy="102746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i="1" lang="en-US" sz="1800">
                <a:solidFill>
                  <a:srgbClr val="000000"/>
                </a:solidFill>
                <a:latin typeface="Calibri"/>
                <a:ea typeface="Calibri"/>
                <a:cs typeface="Calibri"/>
                <a:sym typeface="Calibri"/>
              </a:rPr>
              <a:t>Rincian ini diisi oleh Ketua/Pengurus SLS/Non SLS dengan membubuhkan nama lengkap serta tanda tangan. </a:t>
            </a:r>
            <a:endParaRPr i="1" sz="1800">
              <a:solidFill>
                <a:schemeClr val="dk1"/>
              </a:solidFill>
              <a:latin typeface="Arial"/>
              <a:ea typeface="Arial"/>
              <a:cs typeface="Arial"/>
              <a:sym typeface="Arial"/>
            </a:endParaRPr>
          </a:p>
        </p:txBody>
      </p:sp>
      <p:sp>
        <p:nvSpPr>
          <p:cNvPr id="1137" name="Google Shape;1137;p65"/>
          <p:cNvSpPr/>
          <p:nvPr/>
        </p:nvSpPr>
        <p:spPr>
          <a:xfrm>
            <a:off x="9577647" y="1983333"/>
            <a:ext cx="3972560" cy="3972560"/>
          </a:xfrm>
          <a:prstGeom prst="ellipse">
            <a:avLst/>
          </a:prstGeom>
          <a:solidFill>
            <a:srgbClr val="FFC93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8" name="Google Shape;1138;p65"/>
          <p:cNvPicPr preferRelativeResize="0"/>
          <p:nvPr/>
        </p:nvPicPr>
        <p:blipFill rotWithShape="1">
          <a:blip r:embed="rId5">
            <a:alphaModFix/>
          </a:blip>
          <a:srcRect b="13153" l="48323" r="0" t="29037"/>
          <a:stretch/>
        </p:blipFill>
        <p:spPr>
          <a:xfrm>
            <a:off x="8265266" y="945440"/>
            <a:ext cx="5284941" cy="5911997"/>
          </a:xfrm>
          <a:prstGeom prst="rect">
            <a:avLst/>
          </a:prstGeom>
          <a:noFill/>
          <a:ln>
            <a:noFill/>
          </a:ln>
        </p:spPr>
      </p:pic>
      <p:sp>
        <p:nvSpPr>
          <p:cNvPr id="1139" name="Google Shape;1139;p6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40" name="Google Shape;1140;p65"/>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sp>
        <p:nvSpPr>
          <p:cNvPr id="1141" name="Google Shape;1141;p65"/>
          <p:cNvSpPr/>
          <p:nvPr/>
        </p:nvSpPr>
        <p:spPr>
          <a:xfrm>
            <a:off x="-370118" y="1289690"/>
            <a:ext cx="1267265" cy="259689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2" name="Google Shape;1142;p65"/>
          <p:cNvSpPr/>
          <p:nvPr/>
        </p:nvSpPr>
        <p:spPr>
          <a:xfrm>
            <a:off x="-370118" y="4344333"/>
            <a:ext cx="1267265" cy="198504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65"/>
          <p:cNvSpPr/>
          <p:nvPr/>
        </p:nvSpPr>
        <p:spPr>
          <a:xfrm>
            <a:off x="751429" y="1727200"/>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65"/>
          <p:cNvSpPr/>
          <p:nvPr/>
        </p:nvSpPr>
        <p:spPr>
          <a:xfrm>
            <a:off x="751429" y="221590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65"/>
          <p:cNvSpPr/>
          <p:nvPr/>
        </p:nvSpPr>
        <p:spPr>
          <a:xfrm>
            <a:off x="751429" y="2704618"/>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65"/>
          <p:cNvSpPr/>
          <p:nvPr/>
        </p:nvSpPr>
        <p:spPr>
          <a:xfrm>
            <a:off x="751429" y="3193327"/>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65"/>
          <p:cNvSpPr/>
          <p:nvPr/>
        </p:nvSpPr>
        <p:spPr>
          <a:xfrm>
            <a:off x="751429" y="4689165"/>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65"/>
          <p:cNvSpPr/>
          <p:nvPr/>
        </p:nvSpPr>
        <p:spPr>
          <a:xfrm>
            <a:off x="751429" y="5177874"/>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65"/>
          <p:cNvSpPr/>
          <p:nvPr/>
        </p:nvSpPr>
        <p:spPr>
          <a:xfrm>
            <a:off x="751429" y="563561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54" name="Shape 1154"/>
        <p:cNvGrpSpPr/>
        <p:nvPr/>
      </p:nvGrpSpPr>
      <p:grpSpPr>
        <a:xfrm>
          <a:off x="0" y="0"/>
          <a:ext cx="0" cy="0"/>
          <a:chOff x="0" y="0"/>
          <a:chExt cx="0" cy="0"/>
        </a:xfrm>
      </p:grpSpPr>
      <p:sp>
        <p:nvSpPr>
          <p:cNvPr id="1155" name="Google Shape;1155;p6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66"/>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66"/>
          <p:cNvSpPr/>
          <p:nvPr/>
        </p:nvSpPr>
        <p:spPr>
          <a:xfrm>
            <a:off x="-11576" y="4560250"/>
            <a:ext cx="8352936" cy="187363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6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9" name="Google Shape;1159;p6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6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6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62" name="Google Shape;1162;p6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63" name="Google Shape;1163;p6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1164" name="Google Shape;1164;p66"/>
          <p:cNvSpPr txBox="1"/>
          <p:nvPr/>
        </p:nvSpPr>
        <p:spPr>
          <a:xfrm>
            <a:off x="639273" y="4724372"/>
            <a:ext cx="6945443" cy="14898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(1) No. Urut Keluarga tidak diisi.</a:t>
            </a:r>
            <a:endParaRPr/>
          </a:p>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Tata cara pengisian Kolom (2) s.d. (9) sama dengan daftar REGSOSEK22-VK1 Blok VB.</a:t>
            </a:r>
            <a:endParaRPr/>
          </a:p>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Pada setiap halaman, isikan rincian jumlah keluarga yang ditemukan secara keseluruhan dan berdasarkan tingkat kesejahteraannya.</a:t>
            </a:r>
            <a:endParaRPr i="1" sz="1600">
              <a:solidFill>
                <a:schemeClr val="dk1"/>
              </a:solidFill>
              <a:latin typeface="Calibri"/>
              <a:ea typeface="Calibri"/>
              <a:cs typeface="Calibri"/>
              <a:sym typeface="Calibri"/>
            </a:endParaRPr>
          </a:p>
        </p:txBody>
      </p:sp>
      <p:sp>
        <p:nvSpPr>
          <p:cNvPr id="1165" name="Google Shape;1165;p66"/>
          <p:cNvSpPr/>
          <p:nvPr/>
        </p:nvSpPr>
        <p:spPr>
          <a:xfrm>
            <a:off x="-446000" y="4360809"/>
            <a:ext cx="1085273" cy="2264436"/>
          </a:xfrm>
          <a:prstGeom prst="roundRect">
            <a:avLst>
              <a:gd fmla="val 16667" name="adj"/>
            </a:avLst>
          </a:prstGeom>
          <a:solidFill>
            <a:srgbClr val="E5FBFF"/>
          </a:solidFill>
          <a:ln cap="flat" cmpd="sng" w="12700">
            <a:solidFill>
              <a:srgbClr val="E5FB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6" name="Google Shape;1166;p66"/>
          <p:cNvPicPr preferRelativeResize="0"/>
          <p:nvPr/>
        </p:nvPicPr>
        <p:blipFill rotWithShape="1">
          <a:blip r:embed="rId3">
            <a:alphaModFix/>
          </a:blip>
          <a:srcRect b="0" l="0" r="0" t="0"/>
          <a:stretch/>
        </p:blipFill>
        <p:spPr>
          <a:xfrm>
            <a:off x="1280571" y="3425813"/>
            <a:ext cx="9431958" cy="911996"/>
          </a:xfrm>
          <a:prstGeom prst="rect">
            <a:avLst/>
          </a:prstGeom>
          <a:noFill/>
          <a:ln>
            <a:noFill/>
          </a:ln>
        </p:spPr>
      </p:pic>
      <p:pic>
        <p:nvPicPr>
          <p:cNvPr id="1167" name="Google Shape;1167;p66"/>
          <p:cNvPicPr preferRelativeResize="0"/>
          <p:nvPr/>
        </p:nvPicPr>
        <p:blipFill rotWithShape="1">
          <a:blip r:embed="rId4">
            <a:alphaModFix/>
          </a:blip>
          <a:srcRect b="0" l="0" r="0" t="0"/>
          <a:stretch/>
        </p:blipFill>
        <p:spPr>
          <a:xfrm>
            <a:off x="7192300" y="3027690"/>
            <a:ext cx="4112216" cy="4112216"/>
          </a:xfrm>
          <a:prstGeom prst="rect">
            <a:avLst/>
          </a:prstGeom>
          <a:noFill/>
          <a:ln>
            <a:noFill/>
          </a:ln>
        </p:spPr>
      </p:pic>
      <p:pic>
        <p:nvPicPr>
          <p:cNvPr id="1168" name="Google Shape;1168;p66"/>
          <p:cNvPicPr preferRelativeResize="0"/>
          <p:nvPr/>
        </p:nvPicPr>
        <p:blipFill rotWithShape="1">
          <a:blip r:embed="rId5">
            <a:alphaModFix/>
          </a:blip>
          <a:srcRect b="33840" l="0" r="0" t="0"/>
          <a:stretch/>
        </p:blipFill>
        <p:spPr>
          <a:xfrm>
            <a:off x="1280571" y="964514"/>
            <a:ext cx="9433220" cy="24775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72" name="Shape 1172"/>
        <p:cNvGrpSpPr/>
        <p:nvPr/>
      </p:nvGrpSpPr>
      <p:grpSpPr>
        <a:xfrm>
          <a:off x="0" y="0"/>
          <a:ext cx="0" cy="0"/>
          <a:chOff x="0" y="0"/>
          <a:chExt cx="0" cy="0"/>
        </a:xfrm>
      </p:grpSpPr>
      <p:sp>
        <p:nvSpPr>
          <p:cNvPr id="1173" name="Google Shape;1173;p6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6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75" name="Google Shape;1175;p67"/>
          <p:cNvGrpSpPr/>
          <p:nvPr/>
        </p:nvGrpSpPr>
        <p:grpSpPr>
          <a:xfrm>
            <a:off x="-659757" y="95126"/>
            <a:ext cx="437309" cy="3187665"/>
            <a:chOff x="-659757" y="95126"/>
            <a:chExt cx="437309" cy="3187665"/>
          </a:xfrm>
        </p:grpSpPr>
        <p:sp>
          <p:nvSpPr>
            <p:cNvPr id="1176" name="Google Shape;1176;p6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6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6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6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6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81" name="Google Shape;1181;p67"/>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67"/>
          <p:cNvSpPr/>
          <p:nvPr/>
        </p:nvSpPr>
        <p:spPr>
          <a:xfrm>
            <a:off x="291933" y="1469716"/>
            <a:ext cx="11699176" cy="4748750"/>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67"/>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67"/>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a:t>
            </a:r>
            <a:endParaRPr sz="1800">
              <a:solidFill>
                <a:schemeClr val="dk1"/>
              </a:solidFill>
              <a:latin typeface="Calibri"/>
              <a:ea typeface="Calibri"/>
              <a:cs typeface="Calibri"/>
              <a:sym typeface="Calibri"/>
            </a:endParaRPr>
          </a:p>
        </p:txBody>
      </p:sp>
      <p:sp>
        <p:nvSpPr>
          <p:cNvPr id="1185" name="Google Shape;1185;p6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6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6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88" name="Google Shape;1188;p67"/>
          <p:cNvSpPr txBox="1"/>
          <p:nvPr/>
        </p:nvSpPr>
        <p:spPr>
          <a:xfrm>
            <a:off x="380476" y="1585022"/>
            <a:ext cx="11556167"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FFFFFF"/>
                </a:solidFill>
                <a:latin typeface="Calibri"/>
                <a:ea typeface="Calibri"/>
                <a:cs typeface="Calibri"/>
                <a:sym typeface="Calibri"/>
              </a:rPr>
              <a:t>Setelah melakukan identifikasi perubahan SLS, diketahui bahwa RT 002 RW 001 pecah menjadi RT 002 RW 001 dan RT 012 RW 001. </a:t>
            </a:r>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rPr lang="en-US" sz="2400">
                <a:solidFill>
                  <a:srgbClr val="FFFFFF"/>
                </a:solidFill>
                <a:latin typeface="Calibri"/>
                <a:ea typeface="Calibri"/>
                <a:cs typeface="Calibri"/>
                <a:sym typeface="Calibri"/>
              </a:rPr>
              <a:t>Verifikasi keluarga SLS baru (RT 012 RW 001) ini dilakukan menggunakan REGSOSEK-VK2.</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rPr lang="en-US" sz="2400">
                <a:solidFill>
                  <a:srgbClr val="FFFFFF"/>
                </a:solidFill>
                <a:latin typeface="Calibri"/>
                <a:ea typeface="Calibri"/>
                <a:cs typeface="Calibri"/>
                <a:sym typeface="Calibri"/>
              </a:rPr>
              <a:t>SLS baru dituliskan dalam REGSOSEK22-PSLS dan dilaporkan kepada Koseka melalui PML untuk mendapatkan kode SLS baru.</a:t>
            </a:r>
            <a:endParaRPr/>
          </a:p>
        </p:txBody>
      </p:sp>
      <p:sp>
        <p:nvSpPr>
          <p:cNvPr id="1189" name="Google Shape;1189;p6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90" name="Google Shape;1190;p6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[8]</a:t>
            </a:r>
            <a:endParaRPr/>
          </a:p>
        </p:txBody>
      </p:sp>
      <p:grpSp>
        <p:nvGrpSpPr>
          <p:cNvPr id="1191" name="Google Shape;1191;p67"/>
          <p:cNvGrpSpPr/>
          <p:nvPr/>
        </p:nvGrpSpPr>
        <p:grpSpPr>
          <a:xfrm>
            <a:off x="3280416" y="2596006"/>
            <a:ext cx="5619590" cy="2157998"/>
            <a:chOff x="-92949" y="4213912"/>
            <a:chExt cx="4150439" cy="1637972"/>
          </a:xfrm>
        </p:grpSpPr>
        <p:sp>
          <p:nvSpPr>
            <p:cNvPr id="1192" name="Google Shape;1192;p67"/>
            <p:cNvSpPr/>
            <p:nvPr/>
          </p:nvSpPr>
          <p:spPr>
            <a:xfrm>
              <a:off x="-92949" y="4213912"/>
              <a:ext cx="4150439" cy="16379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93" name="Google Shape;1193;p67"/>
            <p:cNvGrpSpPr/>
            <p:nvPr/>
          </p:nvGrpSpPr>
          <p:grpSpPr>
            <a:xfrm>
              <a:off x="291933" y="4399455"/>
              <a:ext cx="3587607" cy="1406237"/>
              <a:chOff x="0" y="0"/>
              <a:chExt cx="3082174" cy="981075"/>
            </a:xfrm>
          </p:grpSpPr>
          <p:grpSp>
            <p:nvGrpSpPr>
              <p:cNvPr id="1194" name="Google Shape;1194;p67"/>
              <p:cNvGrpSpPr/>
              <p:nvPr/>
            </p:nvGrpSpPr>
            <p:grpSpPr>
              <a:xfrm>
                <a:off x="1995054" y="0"/>
                <a:ext cx="1087120" cy="981075"/>
                <a:chOff x="0" y="0"/>
                <a:chExt cx="1087120" cy="981075"/>
              </a:xfrm>
            </p:grpSpPr>
            <p:grpSp>
              <p:nvGrpSpPr>
                <p:cNvPr id="1195" name="Google Shape;1195;p67"/>
                <p:cNvGrpSpPr/>
                <p:nvPr/>
              </p:nvGrpSpPr>
              <p:grpSpPr>
                <a:xfrm>
                  <a:off x="0" y="0"/>
                  <a:ext cx="1087120" cy="981075"/>
                  <a:chOff x="0" y="0"/>
                  <a:chExt cx="1087120" cy="981075"/>
                </a:xfrm>
              </p:grpSpPr>
              <p:pic>
                <p:nvPicPr>
                  <p:cNvPr id="1196" name="Google Shape;1196;p67"/>
                  <p:cNvPicPr preferRelativeResize="0"/>
                  <p:nvPr/>
                </p:nvPicPr>
                <p:blipFill rotWithShape="1">
                  <a:blip r:embed="rId3">
                    <a:alphaModFix/>
                  </a:blip>
                  <a:srcRect b="0" l="0" r="64759" t="0"/>
                  <a:stretch/>
                </p:blipFill>
                <p:spPr>
                  <a:xfrm>
                    <a:off x="0" y="0"/>
                    <a:ext cx="1087120" cy="981075"/>
                  </a:xfrm>
                  <a:prstGeom prst="rect">
                    <a:avLst/>
                  </a:prstGeom>
                  <a:noFill/>
                  <a:ln>
                    <a:noFill/>
                  </a:ln>
                </p:spPr>
              </p:pic>
              <p:sp>
                <p:nvSpPr>
                  <p:cNvPr id="1197" name="Google Shape;1197;p67"/>
                  <p:cNvSpPr/>
                  <p:nvPr/>
                </p:nvSpPr>
                <p:spPr>
                  <a:xfrm>
                    <a:off x="221673" y="431682"/>
                    <a:ext cx="353291" cy="304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8" name="Google Shape;1198;p67"/>
                <p:cNvSpPr txBox="1"/>
                <p:nvPr/>
              </p:nvSpPr>
              <p:spPr>
                <a:xfrm>
                  <a:off x="41553" y="152400"/>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RT 002</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rgbClr val="FF0000"/>
                      </a:solidFill>
                      <a:latin typeface="Calibri"/>
                      <a:ea typeface="Calibri"/>
                      <a:cs typeface="Calibri"/>
                      <a:sym typeface="Calibri"/>
                    </a:rPr>
                    <a:t>RW 001</a:t>
                  </a:r>
                  <a:endParaRPr sz="2800">
                    <a:solidFill>
                      <a:schemeClr val="dk1"/>
                    </a:solidFill>
                    <a:latin typeface="Calibri"/>
                    <a:ea typeface="Calibri"/>
                    <a:cs typeface="Calibri"/>
                    <a:sym typeface="Calibri"/>
                  </a:endParaRPr>
                </a:p>
              </p:txBody>
            </p:sp>
            <p:sp>
              <p:nvSpPr>
                <p:cNvPr id="1199" name="Google Shape;1199;p67"/>
                <p:cNvSpPr txBox="1"/>
                <p:nvPr/>
              </p:nvSpPr>
              <p:spPr>
                <a:xfrm>
                  <a:off x="415528" y="540327"/>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RT 012</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rgbClr val="FF0000"/>
                      </a:solidFill>
                      <a:latin typeface="Calibri"/>
                      <a:ea typeface="Calibri"/>
                      <a:cs typeface="Calibri"/>
                      <a:sym typeface="Calibri"/>
                    </a:rPr>
                    <a:t>RW 001</a:t>
                  </a:r>
                  <a:endParaRPr sz="2800">
                    <a:solidFill>
                      <a:schemeClr val="dk1"/>
                    </a:solidFill>
                    <a:latin typeface="Calibri"/>
                    <a:ea typeface="Calibri"/>
                    <a:cs typeface="Calibri"/>
                    <a:sym typeface="Calibri"/>
                  </a:endParaRPr>
                </a:p>
              </p:txBody>
            </p:sp>
            <p:sp>
              <p:nvSpPr>
                <p:cNvPr id="1200" name="Google Shape;1200;p67"/>
                <p:cNvSpPr/>
                <p:nvPr/>
              </p:nvSpPr>
              <p:spPr>
                <a:xfrm>
                  <a:off x="207818" y="408709"/>
                  <a:ext cx="346364" cy="374073"/>
                </a:xfrm>
                <a:custGeom>
                  <a:rect b="b" l="l" r="r" t="t"/>
                  <a:pathLst>
                    <a:path extrusionOk="0" h="374073" w="346364">
                      <a:moveTo>
                        <a:pt x="346364" y="0"/>
                      </a:moveTo>
                      <a:cubicBezTo>
                        <a:pt x="330200" y="23091"/>
                        <a:pt x="306786" y="42533"/>
                        <a:pt x="297873" y="69273"/>
                      </a:cubicBezTo>
                      <a:cubicBezTo>
                        <a:pt x="295564" y="76200"/>
                        <a:pt x="294212" y="83524"/>
                        <a:pt x="290946" y="90055"/>
                      </a:cubicBezTo>
                      <a:cubicBezTo>
                        <a:pt x="281302" y="109344"/>
                        <a:pt x="271630" y="116298"/>
                        <a:pt x="256309" y="131618"/>
                      </a:cubicBezTo>
                      <a:cubicBezTo>
                        <a:pt x="254000" y="138545"/>
                        <a:pt x="253865" y="146636"/>
                        <a:pt x="249382" y="152400"/>
                      </a:cubicBezTo>
                      <a:cubicBezTo>
                        <a:pt x="237353" y="167866"/>
                        <a:pt x="207818" y="193964"/>
                        <a:pt x="207818" y="193964"/>
                      </a:cubicBezTo>
                      <a:cubicBezTo>
                        <a:pt x="194570" y="233710"/>
                        <a:pt x="210379" y="196609"/>
                        <a:pt x="180109" y="235527"/>
                      </a:cubicBezTo>
                      <a:cubicBezTo>
                        <a:pt x="169886" y="248671"/>
                        <a:pt x="161636" y="263236"/>
                        <a:pt x="152400" y="277091"/>
                      </a:cubicBezTo>
                      <a:cubicBezTo>
                        <a:pt x="147782" y="284018"/>
                        <a:pt x="145473" y="293255"/>
                        <a:pt x="138546" y="297873"/>
                      </a:cubicBezTo>
                      <a:lnTo>
                        <a:pt x="96982" y="325582"/>
                      </a:lnTo>
                      <a:cubicBezTo>
                        <a:pt x="90055" y="330200"/>
                        <a:pt x="84098" y="336804"/>
                        <a:pt x="76200" y="339437"/>
                      </a:cubicBezTo>
                      <a:lnTo>
                        <a:pt x="34637" y="353291"/>
                      </a:lnTo>
                      <a:cubicBezTo>
                        <a:pt x="27710" y="355600"/>
                        <a:pt x="19018" y="355055"/>
                        <a:pt x="13855" y="360218"/>
                      </a:cubicBezTo>
                      <a:lnTo>
                        <a:pt x="0" y="374073"/>
                      </a:ln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01" name="Google Shape;1201;p67"/>
              <p:cNvPicPr preferRelativeResize="0"/>
              <p:nvPr/>
            </p:nvPicPr>
            <p:blipFill rotWithShape="1">
              <a:blip r:embed="rId3">
                <a:alphaModFix/>
              </a:blip>
              <a:srcRect b="0" l="0" r="40504" t="0"/>
              <a:stretch/>
            </p:blipFill>
            <p:spPr>
              <a:xfrm>
                <a:off x="0" y="0"/>
                <a:ext cx="1835150" cy="980440"/>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00" name="Shape 200"/>
        <p:cNvGrpSpPr/>
        <p:nvPr/>
      </p:nvGrpSpPr>
      <p:grpSpPr>
        <a:xfrm>
          <a:off x="0" y="0"/>
          <a:ext cx="0" cy="0"/>
          <a:chOff x="0" y="0"/>
          <a:chExt cx="0" cy="0"/>
        </a:xfrm>
      </p:grpSpPr>
      <p:sp>
        <p:nvSpPr>
          <p:cNvPr id="201" name="Google Shape;201;p2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02" name="Google Shape;202;p23"/>
          <p:cNvGrpSpPr/>
          <p:nvPr/>
        </p:nvGrpSpPr>
        <p:grpSpPr>
          <a:xfrm>
            <a:off x="666764" y="2401034"/>
            <a:ext cx="10877979" cy="4066410"/>
            <a:chOff x="468996" y="1800585"/>
            <a:chExt cx="8225107" cy="3069143"/>
          </a:xfrm>
        </p:grpSpPr>
        <p:sp>
          <p:nvSpPr>
            <p:cNvPr id="203" name="Google Shape;203;p23"/>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4" name="Google Shape;204;p23"/>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5" name="Google Shape;205;p23"/>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206" name="Google Shape;206;p23"/>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7" name="Google Shape;207;p23"/>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8" name="Google Shape;208;p23"/>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9" name="Google Shape;209;p23"/>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10" name="Google Shape;210;p23"/>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11" name="Google Shape;211;p23"/>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REGSOSEK-PSLS</a:t>
            </a:r>
            <a:endParaRPr b="1" i="0" sz="7000" u="none" cap="none" strike="noStrike">
              <a:solidFill>
                <a:srgbClr val="017A87"/>
              </a:solidFill>
              <a:latin typeface="Arial"/>
              <a:ea typeface="Arial"/>
              <a:cs typeface="Arial"/>
              <a:sym typeface="Arial"/>
            </a:endParaRPr>
          </a:p>
        </p:txBody>
      </p:sp>
      <p:sp>
        <p:nvSpPr>
          <p:cNvPr id="212" name="Google Shape;212;p23"/>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213" name="Google Shape;213;p23"/>
          <p:cNvGrpSpPr/>
          <p:nvPr/>
        </p:nvGrpSpPr>
        <p:grpSpPr>
          <a:xfrm>
            <a:off x="-659757" y="95126"/>
            <a:ext cx="437309" cy="3190205"/>
            <a:chOff x="-659757" y="95126"/>
            <a:chExt cx="437309" cy="3190205"/>
          </a:xfrm>
        </p:grpSpPr>
        <p:sp>
          <p:nvSpPr>
            <p:cNvPr id="214" name="Google Shape;214;p2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23"/>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23"/>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9" name="Google Shape;219;p23"/>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2.1</a:t>
            </a:r>
            <a:endParaRPr b="1" sz="70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05" name="Shape 1205"/>
        <p:cNvGrpSpPr/>
        <p:nvPr/>
      </p:nvGrpSpPr>
      <p:grpSpPr>
        <a:xfrm>
          <a:off x="0" y="0"/>
          <a:ext cx="0" cy="0"/>
          <a:chOff x="0" y="0"/>
          <a:chExt cx="0" cy="0"/>
        </a:xfrm>
      </p:grpSpPr>
      <p:sp>
        <p:nvSpPr>
          <p:cNvPr id="1206" name="Google Shape;1206;p6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6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08" name="Google Shape;1208;p68"/>
          <p:cNvGrpSpPr/>
          <p:nvPr/>
        </p:nvGrpSpPr>
        <p:grpSpPr>
          <a:xfrm>
            <a:off x="-659757" y="95126"/>
            <a:ext cx="437309" cy="3187665"/>
            <a:chOff x="-659757" y="95126"/>
            <a:chExt cx="437309" cy="3187665"/>
          </a:xfrm>
        </p:grpSpPr>
        <p:sp>
          <p:nvSpPr>
            <p:cNvPr id="1209" name="Google Shape;1209;p6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6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6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6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6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4" name="Google Shape;1214;p68"/>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68"/>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68"/>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I</a:t>
            </a:r>
            <a:endParaRPr sz="1800">
              <a:solidFill>
                <a:schemeClr val="dk1"/>
              </a:solidFill>
              <a:latin typeface="Calibri"/>
              <a:ea typeface="Calibri"/>
              <a:cs typeface="Calibri"/>
              <a:sym typeface="Calibri"/>
            </a:endParaRPr>
          </a:p>
        </p:txBody>
      </p:sp>
      <p:sp>
        <p:nvSpPr>
          <p:cNvPr id="1217" name="Google Shape;1217;p6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6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9" name="Google Shape;1219;p6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20" name="Google Shape;1220;p6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221" name="Google Shape;1221;p6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[9]</a:t>
            </a:r>
            <a:endParaRPr/>
          </a:p>
        </p:txBody>
      </p:sp>
      <p:pic>
        <p:nvPicPr>
          <p:cNvPr descr="Graphical user interface, text, application, table, email&#10;&#10;Description automatically generated" id="1222" name="Google Shape;1222;p68"/>
          <p:cNvPicPr preferRelativeResize="0"/>
          <p:nvPr/>
        </p:nvPicPr>
        <p:blipFill rotWithShape="1">
          <a:blip r:embed="rId3">
            <a:alphaModFix/>
          </a:blip>
          <a:srcRect b="0" l="0" r="0" t="0"/>
          <a:stretch/>
        </p:blipFill>
        <p:spPr>
          <a:xfrm>
            <a:off x="5020733" y="1904876"/>
            <a:ext cx="7050616" cy="4508748"/>
          </a:xfrm>
          <a:prstGeom prst="rect">
            <a:avLst/>
          </a:prstGeom>
          <a:noFill/>
          <a:ln>
            <a:noFill/>
          </a:ln>
        </p:spPr>
      </p:pic>
      <p:sp>
        <p:nvSpPr>
          <p:cNvPr id="1223" name="Google Shape;1223;p68"/>
          <p:cNvSpPr txBox="1"/>
          <p:nvPr/>
        </p:nvSpPr>
        <p:spPr>
          <a:xfrm>
            <a:off x="224895" y="1793874"/>
            <a:ext cx="34512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REGSOSEK22-PSLS</a:t>
            </a:r>
            <a:endParaRPr sz="1800">
              <a:solidFill>
                <a:srgbClr val="FFFFFF"/>
              </a:solidFill>
              <a:latin typeface="Calibri"/>
              <a:ea typeface="Calibri"/>
              <a:cs typeface="Calibri"/>
              <a:sym typeface="Calibri"/>
            </a:endParaRPr>
          </a:p>
        </p:txBody>
      </p:sp>
      <p:sp>
        <p:nvSpPr>
          <p:cNvPr id="1224" name="Google Shape;1224;p68"/>
          <p:cNvSpPr txBox="1"/>
          <p:nvPr/>
        </p:nvSpPr>
        <p:spPr>
          <a:xfrm>
            <a:off x="10204977" y="1529290"/>
            <a:ext cx="19801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REGSOSEK22-VK2</a:t>
            </a:r>
            <a:endParaRPr sz="1800">
              <a:solidFill>
                <a:srgbClr val="FFFFFF"/>
              </a:solidFill>
              <a:latin typeface="Calibri"/>
              <a:ea typeface="Calibri"/>
              <a:cs typeface="Calibri"/>
              <a:sym typeface="Calibri"/>
            </a:endParaRPr>
          </a:p>
        </p:txBody>
      </p:sp>
      <p:sp>
        <p:nvSpPr>
          <p:cNvPr id="1225" name="Google Shape;1225;p68"/>
          <p:cNvSpPr txBox="1"/>
          <p:nvPr/>
        </p:nvSpPr>
        <p:spPr>
          <a:xfrm>
            <a:off x="676274" y="4557712"/>
            <a:ext cx="37623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Tuliskan informasi kode SLS baru yang diperoleh dari Koseka ke REGSOSEK22-VK2 Blok I Rincian 9</a:t>
            </a:r>
            <a:endParaRPr sz="1800">
              <a:solidFill>
                <a:srgbClr val="FFFFFF"/>
              </a:solidFill>
              <a:latin typeface="Calibri"/>
              <a:ea typeface="Calibri"/>
              <a:cs typeface="Calibri"/>
              <a:sym typeface="Calibri"/>
            </a:endParaRPr>
          </a:p>
        </p:txBody>
      </p:sp>
      <p:pic>
        <p:nvPicPr>
          <p:cNvPr descr="Table&#10;&#10;Description automatically generated" id="1226" name="Google Shape;1226;p68"/>
          <p:cNvPicPr preferRelativeResize="0"/>
          <p:nvPr/>
        </p:nvPicPr>
        <p:blipFill rotWithShape="1">
          <a:blip r:embed="rId4">
            <a:alphaModFix/>
          </a:blip>
          <a:srcRect b="0" l="0" r="0" t="0"/>
          <a:stretch/>
        </p:blipFill>
        <p:spPr>
          <a:xfrm>
            <a:off x="219075" y="2371054"/>
            <a:ext cx="6867525" cy="190634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30" name="Shape 1230"/>
        <p:cNvGrpSpPr/>
        <p:nvPr/>
      </p:nvGrpSpPr>
      <p:grpSpPr>
        <a:xfrm>
          <a:off x="0" y="0"/>
          <a:ext cx="0" cy="0"/>
          <a:chOff x="0" y="0"/>
          <a:chExt cx="0" cy="0"/>
        </a:xfrm>
      </p:grpSpPr>
      <p:sp>
        <p:nvSpPr>
          <p:cNvPr id="1231" name="Google Shape;1231;p6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Google Shape;1232;p6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33" name="Google Shape;1233;p69"/>
          <p:cNvGrpSpPr/>
          <p:nvPr/>
        </p:nvGrpSpPr>
        <p:grpSpPr>
          <a:xfrm>
            <a:off x="-659757" y="95126"/>
            <a:ext cx="437309" cy="3187665"/>
            <a:chOff x="-659757" y="95126"/>
            <a:chExt cx="437309" cy="3187665"/>
          </a:xfrm>
        </p:grpSpPr>
        <p:sp>
          <p:nvSpPr>
            <p:cNvPr id="1234" name="Google Shape;1234;p6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6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6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6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p6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9" name="Google Shape;1239;p69"/>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69"/>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69"/>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VB</a:t>
            </a:r>
            <a:endParaRPr sz="1800">
              <a:solidFill>
                <a:schemeClr val="dk1"/>
              </a:solidFill>
              <a:latin typeface="Calibri"/>
              <a:ea typeface="Calibri"/>
              <a:cs typeface="Calibri"/>
              <a:sym typeface="Calibri"/>
            </a:endParaRPr>
          </a:p>
        </p:txBody>
      </p:sp>
      <p:sp>
        <p:nvSpPr>
          <p:cNvPr id="1242" name="Google Shape;1242;p6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6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6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45" name="Google Shape;1245;p6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246" name="Google Shape;1246;p69"/>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[10]</a:t>
            </a:r>
            <a:endParaRPr/>
          </a:p>
        </p:txBody>
      </p:sp>
      <p:grpSp>
        <p:nvGrpSpPr>
          <p:cNvPr id="1247" name="Google Shape;1247;p69"/>
          <p:cNvGrpSpPr/>
          <p:nvPr/>
        </p:nvGrpSpPr>
        <p:grpSpPr>
          <a:xfrm>
            <a:off x="299237" y="1540413"/>
            <a:ext cx="11737592" cy="1055594"/>
            <a:chOff x="93497" y="2790196"/>
            <a:chExt cx="3273756" cy="2271177"/>
          </a:xfrm>
        </p:grpSpPr>
        <p:sp>
          <p:nvSpPr>
            <p:cNvPr id="1248" name="Google Shape;1248;p69"/>
            <p:cNvSpPr txBox="1"/>
            <p:nvPr/>
          </p:nvSpPr>
          <p:spPr>
            <a:xfrm>
              <a:off x="153988" y="2933216"/>
              <a:ext cx="321326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Calibri"/>
                  <a:ea typeface="Calibri"/>
                  <a:cs typeface="Calibri"/>
                  <a:sym typeface="Calibri"/>
                </a:rPr>
                <a:t>Berdasarkan informasi dari ketua SLS, Pak To’at bertempat tinggal di Jl. Kebon Jeruk Barat RT 012 RW 001 dengan tingkat kesejahteraan sangat miskin. </a:t>
              </a:r>
              <a:endParaRPr sz="2000">
                <a:solidFill>
                  <a:srgbClr val="FFFFFF"/>
                </a:solidFill>
                <a:latin typeface="Calibri"/>
                <a:ea typeface="Calibri"/>
                <a:cs typeface="Calibri"/>
                <a:sym typeface="Calibri"/>
              </a:endParaRPr>
            </a:p>
          </p:txBody>
        </p:sp>
        <p:sp>
          <p:nvSpPr>
            <p:cNvPr id="1249" name="Google Shape;1249;p69"/>
            <p:cNvSpPr/>
            <p:nvPr/>
          </p:nvSpPr>
          <p:spPr>
            <a:xfrm>
              <a:off x="93497" y="2790196"/>
              <a:ext cx="3213265" cy="2271177"/>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50" name="Google Shape;1250;p69"/>
          <p:cNvPicPr preferRelativeResize="0"/>
          <p:nvPr/>
        </p:nvPicPr>
        <p:blipFill rotWithShape="1">
          <a:blip r:embed="rId3">
            <a:alphaModFix/>
          </a:blip>
          <a:srcRect b="0" l="0" r="0" t="0"/>
          <a:stretch/>
        </p:blipFill>
        <p:spPr>
          <a:xfrm>
            <a:off x="602161" y="3015919"/>
            <a:ext cx="10914861" cy="28232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54" name="Shape 1254"/>
        <p:cNvGrpSpPr/>
        <p:nvPr/>
      </p:nvGrpSpPr>
      <p:grpSpPr>
        <a:xfrm>
          <a:off x="0" y="0"/>
          <a:ext cx="0" cy="0"/>
          <a:chOff x="0" y="0"/>
          <a:chExt cx="0" cy="0"/>
        </a:xfrm>
      </p:grpSpPr>
      <p:sp>
        <p:nvSpPr>
          <p:cNvPr id="1255" name="Google Shape;1255;p7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56" name="Google Shape;1256;p70"/>
          <p:cNvGrpSpPr/>
          <p:nvPr/>
        </p:nvGrpSpPr>
        <p:grpSpPr>
          <a:xfrm>
            <a:off x="666764" y="2401034"/>
            <a:ext cx="10877979" cy="4066410"/>
            <a:chOff x="468996" y="1800585"/>
            <a:chExt cx="8225107" cy="3069143"/>
          </a:xfrm>
        </p:grpSpPr>
        <p:sp>
          <p:nvSpPr>
            <p:cNvPr id="1257" name="Google Shape;1257;p70"/>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58" name="Google Shape;1258;p70"/>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59" name="Google Shape;1259;p70"/>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1260" name="Google Shape;1260;p70"/>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1" name="Google Shape;1261;p70"/>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2" name="Google Shape;1262;p70"/>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3" name="Google Shape;1263;p70"/>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4" name="Google Shape;1264;p70"/>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5" name="Google Shape;1265;p70"/>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PENJELASAN TAMBAHAN</a:t>
            </a:r>
            <a:endParaRPr b="1" i="0" sz="7000" u="none" cap="none" strike="noStrike">
              <a:solidFill>
                <a:srgbClr val="017A87"/>
              </a:solidFill>
              <a:latin typeface="Arial"/>
              <a:ea typeface="Arial"/>
              <a:cs typeface="Arial"/>
              <a:sym typeface="Arial"/>
            </a:endParaRPr>
          </a:p>
        </p:txBody>
      </p:sp>
      <p:sp>
        <p:nvSpPr>
          <p:cNvPr id="1266" name="Google Shape;1266;p70"/>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1267" name="Google Shape;1267;p70"/>
          <p:cNvGrpSpPr/>
          <p:nvPr/>
        </p:nvGrpSpPr>
        <p:grpSpPr>
          <a:xfrm>
            <a:off x="-659757" y="95126"/>
            <a:ext cx="437309" cy="3190205"/>
            <a:chOff x="-659757" y="95126"/>
            <a:chExt cx="437309" cy="3190205"/>
          </a:xfrm>
        </p:grpSpPr>
        <p:sp>
          <p:nvSpPr>
            <p:cNvPr id="1268" name="Google Shape;1268;p7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9" name="Google Shape;1269;p7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70"/>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7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2" name="Google Shape;1272;p70"/>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3" name="Google Shape;1273;p70"/>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3</a:t>
            </a:r>
            <a:endParaRPr b="1" sz="7000">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78" name="Shape 1278"/>
        <p:cNvGrpSpPr/>
        <p:nvPr/>
      </p:nvGrpSpPr>
      <p:grpSpPr>
        <a:xfrm>
          <a:off x="0" y="0"/>
          <a:ext cx="0" cy="0"/>
          <a:chOff x="0" y="0"/>
          <a:chExt cx="0" cy="0"/>
        </a:xfrm>
      </p:grpSpPr>
      <p:sp>
        <p:nvSpPr>
          <p:cNvPr id="1279" name="Google Shape;1279;p7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7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1" name="Google Shape;1281;p7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7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7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84" name="Google Shape;1284;p7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5" name="Google Shape;1285;p71"/>
          <p:cNvSpPr txBox="1"/>
          <p:nvPr/>
        </p:nvSpPr>
        <p:spPr>
          <a:xfrm>
            <a:off x="428517" y="1454375"/>
            <a:ext cx="35798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Calibri"/>
                <a:ea typeface="Calibri"/>
                <a:cs typeface="Calibri"/>
                <a:sym typeface="Calibri"/>
              </a:rPr>
              <a:t>Untuk wilayah SLS yang memiliki muatan &gt;=400 Keluarga atau Sub SLS;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71"/>
          <p:cNvSpPr/>
          <p:nvPr/>
        </p:nvSpPr>
        <p:spPr>
          <a:xfrm>
            <a:off x="231121" y="1251446"/>
            <a:ext cx="3580142" cy="16832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71"/>
          <p:cNvSpPr txBox="1"/>
          <p:nvPr/>
        </p:nvSpPr>
        <p:spPr>
          <a:xfrm>
            <a:off x="420765" y="4464958"/>
            <a:ext cx="8750905"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Identitas wilayah (Blok I) sudah tertulis sampai identitas Sub SLS;</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VA tidak ada;</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VB ada sebanyak 8 halaman (baris kosong);</a:t>
            </a:r>
            <a:endParaRPr/>
          </a:p>
        </p:txBody>
      </p:sp>
      <p:sp>
        <p:nvSpPr>
          <p:cNvPr id="1288" name="Google Shape;1288;p71"/>
          <p:cNvSpPr/>
          <p:nvPr/>
        </p:nvSpPr>
        <p:spPr>
          <a:xfrm>
            <a:off x="289058" y="4227560"/>
            <a:ext cx="9545445" cy="16634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71"/>
          <p:cNvSpPr txBox="1"/>
          <p:nvPr/>
        </p:nvSpPr>
        <p:spPr>
          <a:xfrm>
            <a:off x="522772" y="141542"/>
            <a:ext cx="31688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VK-1 KOSONG</a:t>
            </a:r>
            <a:endParaRPr sz="3200">
              <a:solidFill>
                <a:schemeClr val="lt1"/>
              </a:solidFill>
              <a:latin typeface="Libre Franklin Medium"/>
              <a:ea typeface="Libre Franklin Medium"/>
              <a:cs typeface="Libre Franklin Medium"/>
              <a:sym typeface="Libre Franklin Medium"/>
            </a:endParaRPr>
          </a:p>
        </p:txBody>
      </p:sp>
      <p:sp>
        <p:nvSpPr>
          <p:cNvPr id="1290" name="Google Shape;1290;p71"/>
          <p:cNvSpPr txBox="1"/>
          <p:nvPr/>
        </p:nvSpPr>
        <p:spPr>
          <a:xfrm>
            <a:off x="4793506"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pic>
        <p:nvPicPr>
          <p:cNvPr descr="Table&#10;&#10;Description automatically generated" id="1291" name="Google Shape;1291;p71"/>
          <p:cNvPicPr preferRelativeResize="0"/>
          <p:nvPr/>
        </p:nvPicPr>
        <p:blipFill rotWithShape="1">
          <a:blip r:embed="rId3">
            <a:alphaModFix/>
          </a:blip>
          <a:srcRect b="0" l="0" r="0" t="0"/>
          <a:stretch/>
        </p:blipFill>
        <p:spPr>
          <a:xfrm>
            <a:off x="4005532" y="1245965"/>
            <a:ext cx="7976558" cy="25545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96" name="Shape 1296"/>
        <p:cNvGrpSpPr/>
        <p:nvPr/>
      </p:nvGrpSpPr>
      <p:grpSpPr>
        <a:xfrm>
          <a:off x="0" y="0"/>
          <a:ext cx="0" cy="0"/>
          <a:chOff x="0" y="0"/>
          <a:chExt cx="0" cy="0"/>
        </a:xfrm>
      </p:grpSpPr>
      <p:sp>
        <p:nvSpPr>
          <p:cNvPr id="1297" name="Google Shape;1297;p7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7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7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7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7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02" name="Google Shape;1302;p7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3" name="Google Shape;1303;p72"/>
          <p:cNvSpPr txBox="1"/>
          <p:nvPr/>
        </p:nvSpPr>
        <p:spPr>
          <a:xfrm>
            <a:off x="658555" y="1497507"/>
            <a:ext cx="244408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Calibri"/>
                <a:ea typeface="Calibri"/>
                <a:cs typeface="Calibri"/>
                <a:sym typeface="Calibri"/>
              </a:rPr>
              <a:t>SLS/Non SLS yang tidak memiliki data SP2020;</a:t>
            </a:r>
            <a:endParaRPr sz="1800">
              <a:solidFill>
                <a:schemeClr val="lt1"/>
              </a:solidFill>
              <a:latin typeface="Calibri"/>
              <a:ea typeface="Calibri"/>
              <a:cs typeface="Calibri"/>
              <a:sym typeface="Calibri"/>
            </a:endParaRPr>
          </a:p>
        </p:txBody>
      </p:sp>
      <p:sp>
        <p:nvSpPr>
          <p:cNvPr id="1304" name="Google Shape;1304;p72"/>
          <p:cNvSpPr/>
          <p:nvPr/>
        </p:nvSpPr>
        <p:spPr>
          <a:xfrm>
            <a:off x="518668" y="1265824"/>
            <a:ext cx="2674369" cy="1668892"/>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72"/>
          <p:cNvSpPr txBox="1"/>
          <p:nvPr/>
        </p:nvSpPr>
        <p:spPr>
          <a:xfrm>
            <a:off x="406388" y="4723750"/>
            <a:ext cx="9254112"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Identitas wilayah (Blok I) sudah tertulis sampai identitas Sub SLS;</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VA tidak ada;</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VB ada sebanyak 8 halaman (baris kosong);</a:t>
            </a:r>
            <a:endParaRPr/>
          </a:p>
        </p:txBody>
      </p:sp>
      <p:sp>
        <p:nvSpPr>
          <p:cNvPr id="1306" name="Google Shape;1306;p72"/>
          <p:cNvSpPr/>
          <p:nvPr/>
        </p:nvSpPr>
        <p:spPr>
          <a:xfrm>
            <a:off x="289058" y="4486352"/>
            <a:ext cx="8740314" cy="16634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p72"/>
          <p:cNvSpPr txBox="1"/>
          <p:nvPr/>
        </p:nvSpPr>
        <p:spPr>
          <a:xfrm>
            <a:off x="522772" y="141542"/>
            <a:ext cx="31688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VK-1 KOSONG</a:t>
            </a:r>
            <a:endParaRPr sz="3200">
              <a:solidFill>
                <a:schemeClr val="lt1"/>
              </a:solidFill>
              <a:latin typeface="Libre Franklin Medium"/>
              <a:ea typeface="Libre Franklin Medium"/>
              <a:cs typeface="Libre Franklin Medium"/>
              <a:sym typeface="Libre Franklin Medium"/>
            </a:endParaRPr>
          </a:p>
        </p:txBody>
      </p:sp>
      <p:sp>
        <p:nvSpPr>
          <p:cNvPr id="1308" name="Google Shape;1308;p72"/>
          <p:cNvSpPr txBox="1"/>
          <p:nvPr/>
        </p:nvSpPr>
        <p:spPr>
          <a:xfrm>
            <a:off x="4793506"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pic>
        <p:nvPicPr>
          <p:cNvPr descr="Table&#10;&#10;Description automatically generated" id="1309" name="Google Shape;1309;p72"/>
          <p:cNvPicPr preferRelativeResize="0"/>
          <p:nvPr/>
        </p:nvPicPr>
        <p:blipFill rotWithShape="1">
          <a:blip r:embed="rId3">
            <a:alphaModFix/>
          </a:blip>
          <a:srcRect b="0" l="0" r="0" t="0"/>
          <a:stretch/>
        </p:blipFill>
        <p:spPr>
          <a:xfrm>
            <a:off x="3559834" y="1257947"/>
            <a:ext cx="8407879" cy="276059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314" name="Shape 1314"/>
        <p:cNvGrpSpPr/>
        <p:nvPr/>
      </p:nvGrpSpPr>
      <p:grpSpPr>
        <a:xfrm>
          <a:off x="0" y="0"/>
          <a:ext cx="0" cy="0"/>
          <a:chOff x="0" y="0"/>
          <a:chExt cx="0" cy="0"/>
        </a:xfrm>
      </p:grpSpPr>
      <p:sp>
        <p:nvSpPr>
          <p:cNvPr id="1315" name="Google Shape;1315;p7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7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7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8" name="Google Shape;1318;p7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7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20" name="Google Shape;1320;p7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1" name="Google Shape;1321;p73"/>
          <p:cNvSpPr txBox="1"/>
          <p:nvPr/>
        </p:nvSpPr>
        <p:spPr>
          <a:xfrm>
            <a:off x="85553" y="130088"/>
            <a:ext cx="52582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Non Respon Pendataan</a:t>
            </a:r>
            <a:endParaRPr sz="3200">
              <a:solidFill>
                <a:schemeClr val="lt1"/>
              </a:solidFill>
              <a:latin typeface="Libre Franklin Medium"/>
              <a:ea typeface="Libre Franklin Medium"/>
              <a:cs typeface="Libre Franklin Medium"/>
              <a:sym typeface="Libre Franklin Medium"/>
            </a:endParaRPr>
          </a:p>
        </p:txBody>
      </p:sp>
      <p:sp>
        <p:nvSpPr>
          <p:cNvPr id="1322" name="Google Shape;1322;p73"/>
          <p:cNvSpPr/>
          <p:nvPr/>
        </p:nvSpPr>
        <p:spPr>
          <a:xfrm>
            <a:off x="447384" y="1070836"/>
            <a:ext cx="11337010" cy="4420761"/>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73"/>
          <p:cNvSpPr txBox="1"/>
          <p:nvPr/>
        </p:nvSpPr>
        <p:spPr>
          <a:xfrm>
            <a:off x="546924" y="1274246"/>
            <a:ext cx="11016877" cy="37856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00"/>
                </a:solidFill>
                <a:latin typeface="Calibri"/>
                <a:ea typeface="Calibri"/>
                <a:cs typeface="Calibri"/>
                <a:sym typeface="Calibri"/>
              </a:rPr>
              <a:t>Materi ini terkait antara pengisian VK-1/VK2, dan hasil pendataan keluarga (K)</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Pada tahapan </a:t>
            </a:r>
            <a:r>
              <a:rPr i="1" lang="en-US" sz="2400">
                <a:solidFill>
                  <a:schemeClr val="lt1"/>
                </a:solidFill>
                <a:latin typeface="Calibri"/>
                <a:ea typeface="Calibri"/>
                <a:cs typeface="Calibri"/>
                <a:sym typeface="Calibri"/>
              </a:rPr>
              <a:t>door to door</a:t>
            </a:r>
            <a:r>
              <a:rPr lang="en-US" sz="2400">
                <a:solidFill>
                  <a:schemeClr val="lt1"/>
                </a:solidFill>
                <a:latin typeface="Calibri"/>
                <a:ea typeface="Calibri"/>
                <a:cs typeface="Calibri"/>
                <a:sym typeface="Calibri"/>
              </a:rPr>
              <a:t> atau pendataan, ada kemungkinan kondisi keluarga yang non respon:</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Tidak dapat ditemui sampai batas pendataan, atau</a:t>
            </a:r>
            <a:endParaRPr sz="24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Monolak</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i="1" lang="en-US" sz="2400">
                <a:solidFill>
                  <a:schemeClr val="lt1"/>
                </a:solidFill>
                <a:latin typeface="Calibri"/>
                <a:ea typeface="Calibri"/>
                <a:cs typeface="Calibri"/>
                <a:sym typeface="Calibri"/>
              </a:rPr>
              <a:t>(lihat materi Organisasi lapangan)</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Maka : Tambahkan keterangan "NR" pada Blok VA/VB di belakang nama kepala keluarga di kolom (2).</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328" name="Shape 1328"/>
        <p:cNvGrpSpPr/>
        <p:nvPr/>
      </p:nvGrpSpPr>
      <p:grpSpPr>
        <a:xfrm>
          <a:off x="0" y="0"/>
          <a:ext cx="0" cy="0"/>
          <a:chOff x="0" y="0"/>
          <a:chExt cx="0" cy="0"/>
        </a:xfrm>
      </p:grpSpPr>
      <p:sp>
        <p:nvSpPr>
          <p:cNvPr id="1329" name="Google Shape;1329;p7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7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7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7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p7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34" name="Google Shape;1334;p7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5" name="Google Shape;1335;p74"/>
          <p:cNvSpPr txBox="1"/>
          <p:nvPr/>
        </p:nvSpPr>
        <p:spPr>
          <a:xfrm>
            <a:off x="85553" y="130088"/>
            <a:ext cx="52582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Non Respon Pendataan</a:t>
            </a:r>
            <a:endParaRPr sz="3200">
              <a:solidFill>
                <a:schemeClr val="lt1"/>
              </a:solidFill>
              <a:latin typeface="Libre Franklin Medium"/>
              <a:ea typeface="Libre Franklin Medium"/>
              <a:cs typeface="Libre Franklin Medium"/>
              <a:sym typeface="Libre Franklin Medium"/>
            </a:endParaRPr>
          </a:p>
        </p:txBody>
      </p:sp>
      <p:pic>
        <p:nvPicPr>
          <p:cNvPr id="1336" name="Google Shape;1336;p74"/>
          <p:cNvPicPr preferRelativeResize="0"/>
          <p:nvPr/>
        </p:nvPicPr>
        <p:blipFill rotWithShape="1">
          <a:blip r:embed="rId3">
            <a:alphaModFix/>
          </a:blip>
          <a:srcRect b="0" l="0" r="0" t="0"/>
          <a:stretch/>
        </p:blipFill>
        <p:spPr>
          <a:xfrm>
            <a:off x="2399655" y="1171110"/>
            <a:ext cx="9601199" cy="1855236"/>
          </a:xfrm>
          <a:prstGeom prst="rect">
            <a:avLst/>
          </a:prstGeom>
          <a:noFill/>
          <a:ln>
            <a:noFill/>
          </a:ln>
        </p:spPr>
      </p:pic>
      <p:pic>
        <p:nvPicPr>
          <p:cNvPr descr="Graphical user interface, text, application&#10;&#10;Description automatically generated" id="1337" name="Google Shape;1337;p74"/>
          <p:cNvPicPr preferRelativeResize="0"/>
          <p:nvPr/>
        </p:nvPicPr>
        <p:blipFill rotWithShape="1">
          <a:blip r:embed="rId4">
            <a:alphaModFix/>
          </a:blip>
          <a:srcRect b="0" l="0" r="0" t="0"/>
          <a:stretch/>
        </p:blipFill>
        <p:spPr>
          <a:xfrm>
            <a:off x="281552" y="3160656"/>
            <a:ext cx="4693402" cy="3184316"/>
          </a:xfrm>
          <a:prstGeom prst="rect">
            <a:avLst/>
          </a:prstGeom>
          <a:noFill/>
          <a:ln>
            <a:noFill/>
          </a:ln>
        </p:spPr>
      </p:pic>
      <p:pic>
        <p:nvPicPr>
          <p:cNvPr descr="Text&#10;&#10;Description automatically generated" id="1338" name="Google Shape;1338;p74"/>
          <p:cNvPicPr preferRelativeResize="0"/>
          <p:nvPr/>
        </p:nvPicPr>
        <p:blipFill rotWithShape="1">
          <a:blip r:embed="rId5">
            <a:alphaModFix/>
          </a:blip>
          <a:srcRect b="0" l="0" r="0" t="0"/>
          <a:stretch/>
        </p:blipFill>
        <p:spPr>
          <a:xfrm>
            <a:off x="4621885" y="1165843"/>
            <a:ext cx="597655" cy="393431"/>
          </a:xfrm>
          <a:prstGeom prst="rect">
            <a:avLst/>
          </a:prstGeom>
          <a:noFill/>
          <a:ln>
            <a:noFill/>
          </a:ln>
        </p:spPr>
      </p:pic>
      <p:pic>
        <p:nvPicPr>
          <p:cNvPr descr="Logo&#10;&#10;Description automatically generated" id="1339" name="Google Shape;1339;p74"/>
          <p:cNvPicPr preferRelativeResize="0"/>
          <p:nvPr/>
        </p:nvPicPr>
        <p:blipFill rotWithShape="1">
          <a:blip r:embed="rId6">
            <a:alphaModFix/>
          </a:blip>
          <a:srcRect b="0" l="0" r="0" t="0"/>
          <a:stretch/>
        </p:blipFill>
        <p:spPr>
          <a:xfrm>
            <a:off x="281553" y="3762591"/>
            <a:ext cx="2575302" cy="456446"/>
          </a:xfrm>
          <a:prstGeom prst="rect">
            <a:avLst/>
          </a:prstGeom>
          <a:noFill/>
          <a:ln>
            <a:noFill/>
          </a:ln>
        </p:spPr>
      </p:pic>
      <p:cxnSp>
        <p:nvCxnSpPr>
          <p:cNvPr id="1340" name="Google Shape;1340;p74"/>
          <p:cNvCxnSpPr/>
          <p:nvPr/>
        </p:nvCxnSpPr>
        <p:spPr>
          <a:xfrm flipH="1">
            <a:off x="2963566" y="1448607"/>
            <a:ext cx="1939871" cy="2464229"/>
          </a:xfrm>
          <a:prstGeom prst="straightConnector1">
            <a:avLst/>
          </a:prstGeom>
          <a:noFill/>
          <a:ln cap="flat" cmpd="sng" w="12700">
            <a:solidFill>
              <a:srgbClr val="FF0000"/>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75"/>
          <p:cNvPicPr preferRelativeResize="0"/>
          <p:nvPr>
            <p:ph idx="2" type="pic"/>
          </p:nvPr>
        </p:nvPicPr>
        <p:blipFill rotWithShape="1">
          <a:blip r:embed="rId3">
            <a:alphaModFix/>
          </a:blip>
          <a:srcRect b="0" l="5466" r="5466" t="0"/>
          <a:stretch/>
        </p:blipFill>
        <p:spPr>
          <a:xfrm>
            <a:off x="3060702" y="3"/>
            <a:ext cx="9131298" cy="6851573"/>
          </a:xfrm>
          <a:prstGeom prst="rect">
            <a:avLst/>
          </a:prstGeom>
          <a:solidFill>
            <a:schemeClr val="lt1"/>
          </a:solidFill>
          <a:ln>
            <a:noFill/>
          </a:ln>
        </p:spPr>
      </p:pic>
      <p:sp>
        <p:nvSpPr>
          <p:cNvPr id="1346" name="Google Shape;1346;p75"/>
          <p:cNvSpPr txBox="1"/>
          <p:nvPr>
            <p:ph idx="4294967295" type="sldNum"/>
          </p:nvPr>
        </p:nvSpPr>
        <p:spPr>
          <a:xfrm>
            <a:off x="11764963" y="6492875"/>
            <a:ext cx="4270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7" name="Google Shape;1347;p75"/>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75"/>
          <p:cNvSpPr txBox="1"/>
          <p:nvPr/>
        </p:nvSpPr>
        <p:spPr>
          <a:xfrm>
            <a:off x="475028" y="2766284"/>
            <a:ext cx="61870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17A87"/>
                </a:solidFill>
                <a:highlight>
                  <a:srgbClr val="FFC93C"/>
                </a:highlight>
                <a:latin typeface="Libre Franklin Medium"/>
                <a:ea typeface="Libre Franklin Medium"/>
                <a:cs typeface="Libre Franklin Medium"/>
                <a:sym typeface="Libre Franklin Medium"/>
              </a:rPr>
              <a:t>TERIMA KASIH!</a:t>
            </a:r>
            <a:endParaRPr b="1" sz="3600">
              <a:solidFill>
                <a:srgbClr val="017A87"/>
              </a:solidFill>
              <a:highlight>
                <a:srgbClr val="FFC93C"/>
              </a:highlight>
              <a:latin typeface="Libre Franklin Medium"/>
              <a:ea typeface="Libre Franklin Medium"/>
              <a:cs typeface="Libre Franklin Medium"/>
              <a:sym typeface="Libre Franklin Medium"/>
            </a:endParaRPr>
          </a:p>
        </p:txBody>
      </p:sp>
      <p:grpSp>
        <p:nvGrpSpPr>
          <p:cNvPr id="1349" name="Google Shape;1349;p75"/>
          <p:cNvGrpSpPr/>
          <p:nvPr/>
        </p:nvGrpSpPr>
        <p:grpSpPr>
          <a:xfrm rot="5400000">
            <a:off x="1980833" y="2446558"/>
            <a:ext cx="437309" cy="3187665"/>
            <a:chOff x="-659757" y="95126"/>
            <a:chExt cx="437309" cy="3187665"/>
          </a:xfrm>
        </p:grpSpPr>
        <p:sp>
          <p:nvSpPr>
            <p:cNvPr id="1350" name="Google Shape;1350;p7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7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7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7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7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24" name="Shape 224"/>
        <p:cNvGrpSpPr/>
        <p:nvPr/>
      </p:nvGrpSpPr>
      <p:grpSpPr>
        <a:xfrm>
          <a:off x="0" y="0"/>
          <a:ext cx="0" cy="0"/>
          <a:chOff x="0" y="0"/>
          <a:chExt cx="0" cy="0"/>
        </a:xfrm>
      </p:grpSpPr>
      <p:sp>
        <p:nvSpPr>
          <p:cNvPr id="225" name="Google Shape;225;p2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2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2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2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2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30" name="Google Shape;230;p2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24"/>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32" name="Google Shape;232;p24"/>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
        <p:nvSpPr>
          <p:cNvPr id="233" name="Google Shape;233;p24"/>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4"/>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24"/>
          <p:cNvSpPr/>
          <p:nvPr/>
        </p:nvSpPr>
        <p:spPr>
          <a:xfrm>
            <a:off x="2255520" y="1086442"/>
            <a:ext cx="7772400" cy="520356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4"/>
          <p:cNvSpPr txBox="1"/>
          <p:nvPr/>
        </p:nvSpPr>
        <p:spPr>
          <a:xfrm>
            <a:off x="2380890" y="1856868"/>
            <a:ext cx="7555589"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Kegunaan: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Untuk menampung informasi perubahan SLS (yang dicakup dalam Regsosek) yang ditemukan di lapangan.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ini dipegang oleh PPL, untuk perubahan SLS dalam 1 (satu) desa. Jika PPL bertugas di 2 desa dan keduanya terdapat perubahan SLS, maka gunakan daftar REGSOSEK22-PSLS yang berbeda.</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40" name="Shape 240"/>
        <p:cNvGrpSpPr/>
        <p:nvPr/>
      </p:nvGrpSpPr>
      <p:grpSpPr>
        <a:xfrm>
          <a:off x="0" y="0"/>
          <a:ext cx="0" cy="0"/>
          <a:chOff x="0" y="0"/>
          <a:chExt cx="0" cy="0"/>
        </a:xfrm>
      </p:grpSpPr>
      <p:sp>
        <p:nvSpPr>
          <p:cNvPr id="241" name="Google Shape;241;p2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5"/>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2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46" name="Google Shape;246;p25"/>
          <p:cNvSpPr txBox="1"/>
          <p:nvPr/>
        </p:nvSpPr>
        <p:spPr>
          <a:xfrm>
            <a:off x="8259445" y="4961951"/>
            <a:ext cx="3551959"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 s.d. (7). merupakan identitas wilayah. Isian ini sudah tercetak pada dokumen</a:t>
            </a:r>
            <a:endParaRPr i="1" sz="1800">
              <a:solidFill>
                <a:schemeClr val="dk1"/>
              </a:solidFill>
              <a:latin typeface="Calibri"/>
              <a:ea typeface="Calibri"/>
              <a:cs typeface="Calibri"/>
              <a:sym typeface="Calibri"/>
            </a:endParaRPr>
          </a:p>
        </p:txBody>
      </p:sp>
      <p:grpSp>
        <p:nvGrpSpPr>
          <p:cNvPr id="247" name="Google Shape;247;p25"/>
          <p:cNvGrpSpPr/>
          <p:nvPr/>
        </p:nvGrpSpPr>
        <p:grpSpPr>
          <a:xfrm>
            <a:off x="343901" y="3953855"/>
            <a:ext cx="11637684" cy="2376350"/>
            <a:chOff x="343901" y="3953855"/>
            <a:chExt cx="11637684" cy="2376350"/>
          </a:xfrm>
        </p:grpSpPr>
        <p:grpSp>
          <p:nvGrpSpPr>
            <p:cNvPr id="248" name="Google Shape;248;p25"/>
            <p:cNvGrpSpPr/>
            <p:nvPr/>
          </p:nvGrpSpPr>
          <p:grpSpPr>
            <a:xfrm>
              <a:off x="343901" y="3953855"/>
              <a:ext cx="11637684" cy="2376350"/>
              <a:chOff x="8429625" y="1017972"/>
              <a:chExt cx="3551959" cy="5312234"/>
            </a:xfrm>
          </p:grpSpPr>
          <p:sp>
            <p:nvSpPr>
              <p:cNvPr id="249" name="Google Shape;249;p25"/>
              <p:cNvSpPr/>
              <p:nvPr/>
            </p:nvSpPr>
            <p:spPr>
              <a:xfrm>
                <a:off x="8429625" y="1180643"/>
                <a:ext cx="3551959" cy="5149563"/>
              </a:xfrm>
              <a:prstGeom prst="roundRect">
                <a:avLst>
                  <a:gd fmla="val 3259"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Blok I berisi identitas wilayah yang meliputi kode dan nama wilayah administrasi (Provinsi, Kabupaten/Kota, Kecamatan, dan Desa/Kelurahan). </a:t>
                </a:r>
                <a:endParaRPr sz="2800">
                  <a:solidFill>
                    <a:schemeClr val="dk1"/>
                  </a:solidFill>
                  <a:latin typeface="Calibri"/>
                  <a:ea typeface="Calibri"/>
                  <a:cs typeface="Calibri"/>
                  <a:sym typeface="Calibri"/>
                </a:endParaRPr>
              </a:p>
            </p:txBody>
          </p:sp>
          <p:sp>
            <p:nvSpPr>
              <p:cNvPr id="250" name="Google Shape;250;p25"/>
              <p:cNvSpPr/>
              <p:nvPr/>
            </p:nvSpPr>
            <p:spPr>
              <a:xfrm>
                <a:off x="8429625" y="1017972"/>
                <a:ext cx="3551959" cy="125894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1" name="Google Shape;251;p25"/>
            <p:cNvGrpSpPr/>
            <p:nvPr/>
          </p:nvGrpSpPr>
          <p:grpSpPr>
            <a:xfrm>
              <a:off x="568699" y="4144000"/>
              <a:ext cx="675640" cy="182880"/>
              <a:chOff x="8552180" y="1099820"/>
              <a:chExt cx="675640" cy="182880"/>
            </a:xfrm>
          </p:grpSpPr>
          <p:sp>
            <p:nvSpPr>
              <p:cNvPr id="252" name="Google Shape;252;p25"/>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5"/>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5"/>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55" name="Google Shape;255;p25"/>
          <p:cNvPicPr preferRelativeResize="0"/>
          <p:nvPr/>
        </p:nvPicPr>
        <p:blipFill rotWithShape="1">
          <a:blip r:embed="rId3">
            <a:alphaModFix/>
          </a:blip>
          <a:srcRect b="0" l="0" r="0" t="0"/>
          <a:stretch/>
        </p:blipFill>
        <p:spPr>
          <a:xfrm>
            <a:off x="3986269" y="2587844"/>
            <a:ext cx="7997566" cy="1726692"/>
          </a:xfrm>
          <a:prstGeom prst="rect">
            <a:avLst/>
          </a:prstGeom>
          <a:noFill/>
          <a:ln>
            <a:noFill/>
          </a:ln>
        </p:spPr>
      </p:pic>
      <p:sp>
        <p:nvSpPr>
          <p:cNvPr id="256" name="Google Shape;256;p2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5"/>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58" name="Google Shape;258;p25"/>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pic>
        <p:nvPicPr>
          <p:cNvPr descr="A picture containing text&#10;&#10;Description automatically generated" id="259" name="Google Shape;259;p25"/>
          <p:cNvPicPr preferRelativeResize="0"/>
          <p:nvPr/>
        </p:nvPicPr>
        <p:blipFill rotWithShape="1">
          <a:blip r:embed="rId4">
            <a:alphaModFix/>
          </a:blip>
          <a:srcRect b="0" l="0" r="0" t="0"/>
          <a:stretch/>
        </p:blipFill>
        <p:spPr>
          <a:xfrm>
            <a:off x="3981681" y="837416"/>
            <a:ext cx="7985720" cy="1720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64" name="Shape 264"/>
        <p:cNvGrpSpPr/>
        <p:nvPr/>
      </p:nvGrpSpPr>
      <p:grpSpPr>
        <a:xfrm>
          <a:off x="0" y="0"/>
          <a:ext cx="0" cy="0"/>
          <a:chOff x="0" y="0"/>
          <a:chExt cx="0" cy="0"/>
        </a:xfrm>
      </p:grpSpPr>
      <p:sp>
        <p:nvSpPr>
          <p:cNvPr id="265" name="Google Shape;265;p2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7" name="Google Shape;267;p26"/>
          <p:cNvPicPr preferRelativeResize="0"/>
          <p:nvPr/>
        </p:nvPicPr>
        <p:blipFill rotWithShape="1">
          <a:blip r:embed="rId3">
            <a:alphaModFix/>
          </a:blip>
          <a:srcRect b="0" l="0" r="0" t="0"/>
          <a:stretch/>
        </p:blipFill>
        <p:spPr>
          <a:xfrm>
            <a:off x="374127" y="1112581"/>
            <a:ext cx="11443800" cy="2712495"/>
          </a:xfrm>
          <a:prstGeom prst="rect">
            <a:avLst/>
          </a:prstGeom>
          <a:noFill/>
          <a:ln>
            <a:noFill/>
          </a:ln>
        </p:spPr>
      </p:pic>
      <p:sp>
        <p:nvSpPr>
          <p:cNvPr id="268" name="Google Shape;268;p2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2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71" name="Google Shape;271;p26"/>
          <p:cNvSpPr/>
          <p:nvPr/>
        </p:nvSpPr>
        <p:spPr>
          <a:xfrm>
            <a:off x="6069577" y="4164392"/>
            <a:ext cx="5406100" cy="2244194"/>
          </a:xfrm>
          <a:prstGeom prst="roundRect">
            <a:avLst>
              <a:gd fmla="val 3927"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6"/>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6"/>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6"/>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6"/>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6"/>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serta tanda tangan petugas lapangan.</a:t>
            </a:r>
            <a:endParaRPr i="1" sz="2000">
              <a:solidFill>
                <a:schemeClr val="dk1"/>
              </a:solidFill>
              <a:latin typeface="Calibri"/>
              <a:ea typeface="Calibri"/>
              <a:cs typeface="Calibri"/>
              <a:sym typeface="Calibri"/>
            </a:endParaRPr>
          </a:p>
        </p:txBody>
      </p:sp>
      <p:pic>
        <p:nvPicPr>
          <p:cNvPr id="277" name="Google Shape;277;p26"/>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278" name="Google Shape;278;p26"/>
          <p:cNvSpPr/>
          <p:nvPr/>
        </p:nvSpPr>
        <p:spPr>
          <a:xfrm>
            <a:off x="0" y="4661533"/>
            <a:ext cx="2543175" cy="1434467"/>
          </a:xfrm>
          <a:prstGeom prst="rect">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6"/>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6"/>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82" name="Google Shape;282;p2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86" name="Shape 286"/>
        <p:cNvGrpSpPr/>
        <p:nvPr/>
      </p:nvGrpSpPr>
      <p:grpSpPr>
        <a:xfrm>
          <a:off x="0" y="0"/>
          <a:ext cx="0" cy="0"/>
          <a:chOff x="0" y="0"/>
          <a:chExt cx="0" cy="0"/>
        </a:xfrm>
      </p:grpSpPr>
      <p:sp>
        <p:nvSpPr>
          <p:cNvPr id="287" name="Google Shape;287;p2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9" name="Google Shape;289;p27"/>
          <p:cNvCxnSpPr/>
          <p:nvPr/>
        </p:nvCxnSpPr>
        <p:spPr>
          <a:xfrm>
            <a:off x="0" y="6414614"/>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290" name="Google Shape;290;p27"/>
          <p:cNvCxnSpPr/>
          <p:nvPr/>
        </p:nvCxnSpPr>
        <p:spPr>
          <a:xfrm>
            <a:off x="0" y="4023873"/>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291" name="Google Shape;291;p2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2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294" name="Google Shape;294;p27"/>
          <p:cNvPicPr preferRelativeResize="0"/>
          <p:nvPr/>
        </p:nvPicPr>
        <p:blipFill rotWithShape="1">
          <a:blip r:embed="rId3">
            <a:alphaModFix/>
          </a:blip>
          <a:srcRect b="0" l="0" r="0" t="0"/>
          <a:stretch/>
        </p:blipFill>
        <p:spPr>
          <a:xfrm>
            <a:off x="1170487" y="1217368"/>
            <a:ext cx="9851025" cy="2513245"/>
          </a:xfrm>
          <a:prstGeom prst="rect">
            <a:avLst/>
          </a:prstGeom>
          <a:noFill/>
          <a:ln>
            <a:noFill/>
          </a:ln>
        </p:spPr>
      </p:pic>
      <p:pic>
        <p:nvPicPr>
          <p:cNvPr descr="Diagram&#10;&#10;Description automatically generated" id="295" name="Google Shape;295;p27"/>
          <p:cNvPicPr preferRelativeResize="0"/>
          <p:nvPr/>
        </p:nvPicPr>
        <p:blipFill rotWithShape="1">
          <a:blip r:embed="rId4">
            <a:alphaModFix/>
          </a:blip>
          <a:srcRect b="0" l="0" r="0" t="0"/>
          <a:stretch/>
        </p:blipFill>
        <p:spPr>
          <a:xfrm>
            <a:off x="9288765" y="3730527"/>
            <a:ext cx="2771248" cy="2771248"/>
          </a:xfrm>
          <a:prstGeom prst="rect">
            <a:avLst/>
          </a:prstGeom>
          <a:noFill/>
          <a:ln>
            <a:noFill/>
          </a:ln>
        </p:spPr>
      </p:pic>
      <p:sp>
        <p:nvSpPr>
          <p:cNvPr id="296" name="Google Shape;296;p27"/>
          <p:cNvSpPr/>
          <p:nvPr/>
        </p:nvSpPr>
        <p:spPr>
          <a:xfrm>
            <a:off x="131986" y="4192645"/>
            <a:ext cx="9183085" cy="2075647"/>
          </a:xfrm>
          <a:prstGeom prst="roundRect">
            <a:avLst>
              <a:gd fmla="val 8572"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7"/>
          <p:cNvSpPr txBox="1"/>
          <p:nvPr/>
        </p:nvSpPr>
        <p:spPr>
          <a:xfrm>
            <a:off x="275571" y="4307830"/>
            <a:ext cx="903950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Kolom (1). Isikan nomor urut dari 1, 2, dan seterusnya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(2). Isikan kode SLS kondisi master (sebelum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(3). Isikan nama SLS kondisi master (sebelum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(4). Isikan nama SLS kondisi di lapangan (setelah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(5). Isikan kode SLS kondisi di lapangan (setelah perubahan) oleh Koseka. </a:t>
            </a:r>
            <a:endParaRPr/>
          </a:p>
        </p:txBody>
      </p:sp>
      <p:sp>
        <p:nvSpPr>
          <p:cNvPr id="298" name="Google Shape;298;p2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7"/>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00" name="Google Shape;300;p2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